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sldIdLst>
    <p:sldId id="256" r:id="rId2"/>
    <p:sldId id="287" r:id="rId3"/>
    <p:sldId id="288" r:id="rId4"/>
    <p:sldId id="310" r:id="rId5"/>
    <p:sldId id="311" r:id="rId6"/>
    <p:sldId id="312" r:id="rId7"/>
    <p:sldId id="307" r:id="rId8"/>
    <p:sldId id="313" r:id="rId9"/>
    <p:sldId id="314" r:id="rId10"/>
    <p:sldId id="315" r:id="rId11"/>
    <p:sldId id="316" r:id="rId12"/>
    <p:sldId id="317" r:id="rId13"/>
    <p:sldId id="289" r:id="rId14"/>
    <p:sldId id="290" r:id="rId15"/>
    <p:sldId id="308" r:id="rId16"/>
    <p:sldId id="291" r:id="rId17"/>
    <p:sldId id="318" r:id="rId18"/>
    <p:sldId id="292" r:id="rId19"/>
    <p:sldId id="293" r:id="rId20"/>
    <p:sldId id="309" r:id="rId21"/>
    <p:sldId id="319" r:id="rId22"/>
  </p:sldIdLst>
  <p:sldSz cx="9144000" cy="6858000" type="screen4x3"/>
  <p:notesSz cx="6858000" cy="9144000"/>
  <p:defaultTextStyle>
    <a:defPPr>
      <a:defRPr lang="fr-CA"/>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FF66"/>
    <a:srgbClr val="FFCCFF"/>
    <a:srgbClr val="FFFF00"/>
    <a:srgbClr val="CCFFCC"/>
    <a:srgbClr val="336600"/>
    <a:srgbClr val="99FF66"/>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762" autoAdjust="0"/>
    <p:restoredTop sz="94614" autoAdjust="0"/>
  </p:normalViewPr>
  <p:slideViewPr>
    <p:cSldViewPr>
      <p:cViewPr varScale="1">
        <p:scale>
          <a:sx n="64" d="100"/>
          <a:sy n="64" d="100"/>
        </p:scale>
        <p:origin x="92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fld id="{A13EAAC0-FC39-40D1-8987-B226D5427C09}" type="slidenum">
              <a:rPr lang="fr-CA" altLang="fr-FR"/>
              <a:pPr/>
              <a:t>‹N°›</a:t>
            </a:fld>
            <a:endParaRPr lang="fr-CA" altLang="fr-FR"/>
          </a:p>
        </p:txBody>
      </p:sp>
    </p:spTree>
    <p:extLst>
      <p:ext uri="{BB962C8B-B14F-4D97-AF65-F5344CB8AC3E}">
        <p14:creationId xmlns:p14="http://schemas.microsoft.com/office/powerpoint/2010/main" val="1405823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fld id="{9C8F0D1E-B700-4B62-A5BE-214FA568D60E}" type="slidenum">
              <a:rPr lang="fr-CA" altLang="fr-FR"/>
              <a:pPr/>
              <a:t>‹N°›</a:t>
            </a:fld>
            <a:endParaRPr lang="fr-CA" altLang="fr-FR"/>
          </a:p>
        </p:txBody>
      </p:sp>
    </p:spTree>
    <p:extLst>
      <p:ext uri="{BB962C8B-B14F-4D97-AF65-F5344CB8AC3E}">
        <p14:creationId xmlns:p14="http://schemas.microsoft.com/office/powerpoint/2010/main" val="719525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fld id="{E8C9B1A8-24D3-48A0-BE52-580B30A88D27}" type="slidenum">
              <a:rPr lang="fr-CA" altLang="fr-FR"/>
              <a:pPr/>
              <a:t>‹N°›</a:t>
            </a:fld>
            <a:endParaRPr lang="fr-CA" altLang="fr-FR"/>
          </a:p>
        </p:txBody>
      </p:sp>
    </p:spTree>
    <p:extLst>
      <p:ext uri="{BB962C8B-B14F-4D97-AF65-F5344CB8AC3E}">
        <p14:creationId xmlns:p14="http://schemas.microsoft.com/office/powerpoint/2010/main" val="2867173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fld id="{BD1DB2F1-5ABD-4547-842D-51F25B97DBB2}" type="slidenum">
              <a:rPr lang="fr-CA" altLang="fr-FR"/>
              <a:pPr/>
              <a:t>‹N°›</a:t>
            </a:fld>
            <a:endParaRPr lang="fr-CA" altLang="fr-FR"/>
          </a:p>
        </p:txBody>
      </p:sp>
    </p:spTree>
    <p:extLst>
      <p:ext uri="{BB962C8B-B14F-4D97-AF65-F5344CB8AC3E}">
        <p14:creationId xmlns:p14="http://schemas.microsoft.com/office/powerpoint/2010/main" val="272131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Rectangle 4"/>
          <p:cNvSpPr>
            <a:spLocks noGrp="1" noChangeArrowheads="1"/>
          </p:cNvSpPr>
          <p:nvPr>
            <p:ph type="dt" sz="half" idx="10"/>
          </p:nvPr>
        </p:nvSpPr>
        <p:spPr>
          <a:ln/>
        </p:spPr>
        <p:txBody>
          <a:bodyPr/>
          <a:lstStyle>
            <a:lvl1pPr>
              <a:defRPr/>
            </a:lvl1pPr>
          </a:lstStyle>
          <a:p>
            <a:pPr>
              <a:defRPr/>
            </a:pPr>
            <a:endParaRPr lang="fr-CA"/>
          </a:p>
        </p:txBody>
      </p:sp>
      <p:sp>
        <p:nvSpPr>
          <p:cNvPr id="8" name="Rectangle 5"/>
          <p:cNvSpPr>
            <a:spLocks noGrp="1" noChangeArrowheads="1"/>
          </p:cNvSpPr>
          <p:nvPr>
            <p:ph type="ftr" sz="quarter" idx="11"/>
          </p:nvPr>
        </p:nvSpPr>
        <p:spPr>
          <a:ln/>
        </p:spPr>
        <p:txBody>
          <a:bodyPr/>
          <a:lstStyle>
            <a:lvl1pPr>
              <a:defRPr/>
            </a:lvl1pPr>
          </a:lstStyle>
          <a:p>
            <a:pPr>
              <a:defRPr/>
            </a:pPr>
            <a:endParaRPr lang="fr-CA"/>
          </a:p>
        </p:txBody>
      </p:sp>
      <p:sp>
        <p:nvSpPr>
          <p:cNvPr id="9" name="Rectangle 6"/>
          <p:cNvSpPr>
            <a:spLocks noGrp="1" noChangeArrowheads="1"/>
          </p:cNvSpPr>
          <p:nvPr>
            <p:ph type="sldNum" sz="quarter" idx="12"/>
          </p:nvPr>
        </p:nvSpPr>
        <p:spPr>
          <a:ln/>
        </p:spPr>
        <p:txBody>
          <a:bodyPr/>
          <a:lstStyle>
            <a:lvl1pPr>
              <a:defRPr/>
            </a:lvl1pPr>
          </a:lstStyle>
          <a:p>
            <a:fld id="{149132E3-1B0B-4A7E-BB96-12341289F484}" type="slidenum">
              <a:rPr lang="fr-CA" altLang="fr-FR"/>
              <a:pPr/>
              <a:t>‹N°›</a:t>
            </a:fld>
            <a:endParaRPr lang="fr-CA" altLang="fr-FR"/>
          </a:p>
        </p:txBody>
      </p:sp>
    </p:spTree>
    <p:extLst>
      <p:ext uri="{BB962C8B-B14F-4D97-AF65-F5344CB8AC3E}">
        <p14:creationId xmlns:p14="http://schemas.microsoft.com/office/powerpoint/2010/main" val="2789315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Rectangle 4"/>
          <p:cNvSpPr>
            <a:spLocks noGrp="1" noChangeArrowheads="1"/>
          </p:cNvSpPr>
          <p:nvPr>
            <p:ph type="dt" sz="half" idx="10"/>
          </p:nvPr>
        </p:nvSpPr>
        <p:spPr>
          <a:ln/>
        </p:spPr>
        <p:txBody>
          <a:bodyPr/>
          <a:lstStyle>
            <a:lvl1pPr>
              <a:defRPr/>
            </a:lvl1pPr>
          </a:lstStyle>
          <a:p>
            <a:pPr>
              <a:defRPr/>
            </a:pPr>
            <a:endParaRPr lang="fr-CA"/>
          </a:p>
        </p:txBody>
      </p:sp>
      <p:sp>
        <p:nvSpPr>
          <p:cNvPr id="4" name="Rectangle 5"/>
          <p:cNvSpPr>
            <a:spLocks noGrp="1" noChangeArrowheads="1"/>
          </p:cNvSpPr>
          <p:nvPr>
            <p:ph type="ftr" sz="quarter" idx="11"/>
          </p:nvPr>
        </p:nvSpPr>
        <p:spPr>
          <a:ln/>
        </p:spPr>
        <p:txBody>
          <a:bodyPr/>
          <a:lstStyle>
            <a:lvl1pPr>
              <a:defRPr/>
            </a:lvl1pPr>
          </a:lstStyle>
          <a:p>
            <a:pPr>
              <a:defRPr/>
            </a:pPr>
            <a:endParaRPr lang="fr-CA"/>
          </a:p>
        </p:txBody>
      </p:sp>
      <p:sp>
        <p:nvSpPr>
          <p:cNvPr id="5" name="Rectangle 6"/>
          <p:cNvSpPr>
            <a:spLocks noGrp="1" noChangeArrowheads="1"/>
          </p:cNvSpPr>
          <p:nvPr>
            <p:ph type="sldNum" sz="quarter" idx="12"/>
          </p:nvPr>
        </p:nvSpPr>
        <p:spPr>
          <a:ln/>
        </p:spPr>
        <p:txBody>
          <a:bodyPr/>
          <a:lstStyle>
            <a:lvl1pPr>
              <a:defRPr/>
            </a:lvl1pPr>
          </a:lstStyle>
          <a:p>
            <a:fld id="{BA941753-3376-43B9-BF04-66CB1ECE4D76}" type="slidenum">
              <a:rPr lang="fr-CA" altLang="fr-FR"/>
              <a:pPr/>
              <a:t>‹N°›</a:t>
            </a:fld>
            <a:endParaRPr lang="fr-CA" altLang="fr-FR"/>
          </a:p>
        </p:txBody>
      </p:sp>
    </p:spTree>
    <p:extLst>
      <p:ext uri="{BB962C8B-B14F-4D97-AF65-F5344CB8AC3E}">
        <p14:creationId xmlns:p14="http://schemas.microsoft.com/office/powerpoint/2010/main" val="1063170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CA"/>
          </a:p>
        </p:txBody>
      </p:sp>
      <p:sp>
        <p:nvSpPr>
          <p:cNvPr id="3" name="Rectangle 5"/>
          <p:cNvSpPr>
            <a:spLocks noGrp="1" noChangeArrowheads="1"/>
          </p:cNvSpPr>
          <p:nvPr>
            <p:ph type="ftr" sz="quarter" idx="11"/>
          </p:nvPr>
        </p:nvSpPr>
        <p:spPr>
          <a:ln/>
        </p:spPr>
        <p:txBody>
          <a:bodyPr/>
          <a:lstStyle>
            <a:lvl1pPr>
              <a:defRPr/>
            </a:lvl1pPr>
          </a:lstStyle>
          <a:p>
            <a:pPr>
              <a:defRPr/>
            </a:pPr>
            <a:endParaRPr lang="fr-CA"/>
          </a:p>
        </p:txBody>
      </p:sp>
      <p:sp>
        <p:nvSpPr>
          <p:cNvPr id="4" name="Rectangle 6"/>
          <p:cNvSpPr>
            <a:spLocks noGrp="1" noChangeArrowheads="1"/>
          </p:cNvSpPr>
          <p:nvPr>
            <p:ph type="sldNum" sz="quarter" idx="12"/>
          </p:nvPr>
        </p:nvSpPr>
        <p:spPr>
          <a:ln/>
        </p:spPr>
        <p:txBody>
          <a:bodyPr/>
          <a:lstStyle>
            <a:lvl1pPr>
              <a:defRPr/>
            </a:lvl1pPr>
          </a:lstStyle>
          <a:p>
            <a:fld id="{988CC8C7-EF8F-42CC-9B8A-D5E0DA943B3D}" type="slidenum">
              <a:rPr lang="fr-CA" altLang="fr-FR"/>
              <a:pPr/>
              <a:t>‹N°›</a:t>
            </a:fld>
            <a:endParaRPr lang="fr-CA" altLang="fr-FR"/>
          </a:p>
        </p:txBody>
      </p:sp>
    </p:spTree>
    <p:extLst>
      <p:ext uri="{BB962C8B-B14F-4D97-AF65-F5344CB8AC3E}">
        <p14:creationId xmlns:p14="http://schemas.microsoft.com/office/powerpoint/2010/main" val="442783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fld id="{A1FA4491-E434-4BAC-9D04-89CDCB1C49A0}" type="slidenum">
              <a:rPr lang="fr-CA" altLang="fr-FR"/>
              <a:pPr/>
              <a:t>‹N°›</a:t>
            </a:fld>
            <a:endParaRPr lang="fr-CA" altLang="fr-FR"/>
          </a:p>
        </p:txBody>
      </p:sp>
    </p:spTree>
    <p:extLst>
      <p:ext uri="{BB962C8B-B14F-4D97-AF65-F5344CB8AC3E}">
        <p14:creationId xmlns:p14="http://schemas.microsoft.com/office/powerpoint/2010/main" val="1060737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fld id="{AEB776A8-EF13-4DC1-9069-5436C466B4A9}" type="slidenum">
              <a:rPr lang="fr-CA" altLang="fr-FR"/>
              <a:pPr/>
              <a:t>‹N°›</a:t>
            </a:fld>
            <a:endParaRPr lang="fr-CA" altLang="fr-FR"/>
          </a:p>
        </p:txBody>
      </p:sp>
    </p:spTree>
    <p:extLst>
      <p:ext uri="{BB962C8B-B14F-4D97-AF65-F5344CB8AC3E}">
        <p14:creationId xmlns:p14="http://schemas.microsoft.com/office/powerpoint/2010/main" val="1646875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fld id="{911F4999-CE4D-41D4-9E5D-C37BE1229C79}" type="slidenum">
              <a:rPr lang="fr-CA" altLang="fr-FR"/>
              <a:pPr/>
              <a:t>‹N°›</a:t>
            </a:fld>
            <a:endParaRPr lang="fr-CA" altLang="fr-FR"/>
          </a:p>
        </p:txBody>
      </p:sp>
    </p:spTree>
    <p:extLst>
      <p:ext uri="{BB962C8B-B14F-4D97-AF65-F5344CB8AC3E}">
        <p14:creationId xmlns:p14="http://schemas.microsoft.com/office/powerpoint/2010/main" val="3852174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fld id="{E243398C-E6AF-454E-A921-CFE4E05C3171}" type="slidenum">
              <a:rPr lang="fr-CA" altLang="fr-FR"/>
              <a:pPr/>
              <a:t>‹N°›</a:t>
            </a:fld>
            <a:endParaRPr lang="fr-CA" altLang="fr-FR"/>
          </a:p>
        </p:txBody>
      </p:sp>
    </p:spTree>
    <p:extLst>
      <p:ext uri="{BB962C8B-B14F-4D97-AF65-F5344CB8AC3E}">
        <p14:creationId xmlns:p14="http://schemas.microsoft.com/office/powerpoint/2010/main" val="356157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re et tableau">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Cliquez pour modifier le style du titre</a:t>
            </a:r>
            <a:endParaRPr lang="fr-CA"/>
          </a:p>
        </p:txBody>
      </p:sp>
      <p:sp>
        <p:nvSpPr>
          <p:cNvPr id="3" name="Espace réservé du tableau 2"/>
          <p:cNvSpPr>
            <a:spLocks noGrp="1"/>
          </p:cNvSpPr>
          <p:nvPr>
            <p:ph type="tbl" idx="1"/>
          </p:nvPr>
        </p:nvSpPr>
        <p:spPr>
          <a:xfrm>
            <a:off x="457200" y="1600200"/>
            <a:ext cx="8229600" cy="4525963"/>
          </a:xfrm>
        </p:spPr>
        <p:txBody>
          <a:bodyPr/>
          <a:lstStyle/>
          <a:p>
            <a:pPr lvl="0"/>
            <a:endParaRPr lang="fr-CA"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fld id="{6825EBAC-C39F-4F43-BCC1-4111F161E44A}" type="slidenum">
              <a:rPr lang="fr-CA" altLang="fr-FR"/>
              <a:pPr/>
              <a:t>‹N°›</a:t>
            </a:fld>
            <a:endParaRPr lang="fr-CA" altLang="fr-FR"/>
          </a:p>
        </p:txBody>
      </p:sp>
    </p:spTree>
    <p:extLst>
      <p:ext uri="{BB962C8B-B14F-4D97-AF65-F5344CB8AC3E}">
        <p14:creationId xmlns:p14="http://schemas.microsoft.com/office/powerpoint/2010/main" val="1677944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reserve="1">
  <p:cSld name="Titre. Image de la bibliothèque et texte">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Cliquez pour modifier le style du titre</a:t>
            </a:r>
            <a:endParaRPr lang="fr-CA"/>
          </a:p>
        </p:txBody>
      </p:sp>
      <p:sp>
        <p:nvSpPr>
          <p:cNvPr id="3" name="Espace réservé de l'image de la bibliothèque 2"/>
          <p:cNvSpPr>
            <a:spLocks noGrp="1"/>
          </p:cNvSpPr>
          <p:nvPr>
            <p:ph type="clipArt" sz="half" idx="1"/>
          </p:nvPr>
        </p:nvSpPr>
        <p:spPr>
          <a:xfrm>
            <a:off x="457200" y="1600200"/>
            <a:ext cx="4038600" cy="4525963"/>
          </a:xfrm>
        </p:spPr>
        <p:txBody>
          <a:bodyPr/>
          <a:lstStyle/>
          <a:p>
            <a:pPr lvl="0"/>
            <a:endParaRPr lang="fr-CA" noProof="0" smtClean="0"/>
          </a:p>
        </p:txBody>
      </p:sp>
      <p:sp>
        <p:nvSpPr>
          <p:cNvPr id="4" name="Espace réservé du texte 3"/>
          <p:cNvSpPr>
            <a:spLocks noGrp="1"/>
          </p:cNvSpPr>
          <p:nvPr>
            <p:ph type="body" sz="half" idx="2"/>
          </p:nvPr>
        </p:nvSpPr>
        <p:spPr>
          <a:xfrm>
            <a:off x="4648200" y="1600200"/>
            <a:ext cx="4038600" cy="4525963"/>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fld id="{F1F5EBC8-5A60-45D6-853F-16C1BC9C08B5}" type="slidenum">
              <a:rPr lang="fr-CA" altLang="fr-FR"/>
              <a:pPr/>
              <a:t>‹N°›</a:t>
            </a:fld>
            <a:endParaRPr lang="fr-CA" altLang="fr-FR"/>
          </a:p>
        </p:txBody>
      </p:sp>
    </p:spTree>
    <p:extLst>
      <p:ext uri="{BB962C8B-B14F-4D97-AF65-F5344CB8AC3E}">
        <p14:creationId xmlns:p14="http://schemas.microsoft.com/office/powerpoint/2010/main" val="3676059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CA" alt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CA" altLang="fr-FR" smtClean="0"/>
              <a:t>Cliquez pour modifier les styles du texte du masque</a:t>
            </a:r>
          </a:p>
          <a:p>
            <a:pPr lvl="1"/>
            <a:r>
              <a:rPr lang="fr-CA" altLang="fr-FR" smtClean="0"/>
              <a:t>Deuxième niveau</a:t>
            </a:r>
          </a:p>
          <a:p>
            <a:pPr lvl="2"/>
            <a:r>
              <a:rPr lang="fr-CA" altLang="fr-FR" smtClean="0"/>
              <a:t>Troisième niveau</a:t>
            </a:r>
          </a:p>
          <a:p>
            <a:pPr lvl="3"/>
            <a:r>
              <a:rPr lang="fr-CA" altLang="fr-FR" smtClean="0"/>
              <a:t>Quatrième niveau</a:t>
            </a:r>
          </a:p>
          <a:p>
            <a:pPr lvl="4"/>
            <a:r>
              <a:rPr lang="fr-CA" altLang="fr-FR" smtClean="0"/>
              <a:t>Cinquième niveau</a:t>
            </a:r>
          </a:p>
        </p:txBody>
      </p:sp>
      <p:sp>
        <p:nvSpPr>
          <p:cNvPr id="129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fr-CA"/>
          </a:p>
        </p:txBody>
      </p:sp>
      <p:sp>
        <p:nvSpPr>
          <p:cNvPr id="129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fr-CA"/>
          </a:p>
        </p:txBody>
      </p:sp>
      <p:sp>
        <p:nvSpPr>
          <p:cNvPr id="129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EC4DC13-5431-46F0-828C-E0244968C8F9}" type="slidenum">
              <a:rPr lang="fr-CA" altLang="fr-FR"/>
              <a:pPr/>
              <a:t>‹N°›</a:t>
            </a:fld>
            <a:endParaRPr lang="fr-CA" altLang="fr-F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video.google.ca/videosearch?um=1&amp;hl=en&amp;safe=active&amp;client=firefox-a&amp;channel=s&amp;rls=org.mozilla:en-US:official&amp;q=walk%20moon&amp;ndsp=20&amp;ie=UTF-8&amp;sa=N&amp;tab=iv#q=moon%201969&amp;hl=en&amp;emb=0"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r>
              <a:rPr lang="fr-CA" altLang="fr-FR" b="1" smtClean="0">
                <a:solidFill>
                  <a:srgbClr val="FFFF99"/>
                </a:solidFill>
              </a:rPr>
              <a:t>Classification des composés chimiques</a:t>
            </a:r>
          </a:p>
        </p:txBody>
      </p:sp>
      <p:sp>
        <p:nvSpPr>
          <p:cNvPr id="2051" name="Rectangle 3"/>
          <p:cNvSpPr>
            <a:spLocks noGrp="1" noChangeArrowheads="1"/>
          </p:cNvSpPr>
          <p:nvPr>
            <p:ph type="subTitle" idx="1"/>
          </p:nvPr>
        </p:nvSpPr>
        <p:spPr/>
        <p:txBody>
          <a:bodyPr/>
          <a:lstStyle/>
          <a:p>
            <a:pPr eaLnBrk="1" hangingPunct="1"/>
            <a:endParaRPr lang="fr-FR" altLang="fr-FR"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fr-CA" altLang="fr-FR" sz="3600" b="1" u="sng" smtClean="0">
                <a:solidFill>
                  <a:srgbClr val="FFFF99"/>
                </a:solidFill>
              </a:rPr>
              <a:t>3. LA LIAISON MÉTALLIQUE </a:t>
            </a:r>
            <a:br>
              <a:rPr lang="fr-CA" altLang="fr-FR" sz="3600" b="1" u="sng" smtClean="0">
                <a:solidFill>
                  <a:srgbClr val="FFFF99"/>
                </a:solidFill>
              </a:rPr>
            </a:br>
            <a:r>
              <a:rPr lang="fr-CA" altLang="fr-FR" sz="3600" b="1" u="sng" smtClean="0">
                <a:solidFill>
                  <a:srgbClr val="FFFF99"/>
                </a:solidFill>
              </a:rPr>
              <a:t>(forme des ______________)</a:t>
            </a:r>
            <a:br>
              <a:rPr lang="fr-CA" altLang="fr-FR" sz="3600" b="1" u="sng" smtClean="0">
                <a:solidFill>
                  <a:srgbClr val="FFFF99"/>
                </a:solidFill>
              </a:rPr>
            </a:br>
            <a:endParaRPr lang="fr-CA" altLang="fr-FR" sz="3600" b="1" u="sng" smtClean="0">
              <a:solidFill>
                <a:srgbClr val="FFFF99"/>
              </a:solidFill>
            </a:endParaRPr>
          </a:p>
        </p:txBody>
      </p:sp>
      <p:sp>
        <p:nvSpPr>
          <p:cNvPr id="3075" name="Rectangle 3"/>
          <p:cNvSpPr>
            <a:spLocks noGrp="1" noChangeArrowheads="1"/>
          </p:cNvSpPr>
          <p:nvPr>
            <p:ph type="body" idx="1"/>
          </p:nvPr>
        </p:nvSpPr>
        <p:spPr>
          <a:xfrm>
            <a:off x="323850" y="1268413"/>
            <a:ext cx="8569325" cy="4857750"/>
          </a:xfrm>
        </p:spPr>
        <p:txBody>
          <a:bodyPr/>
          <a:lstStyle/>
          <a:p>
            <a:pPr eaLnBrk="1" hangingPunct="1">
              <a:buFontTx/>
              <a:buNone/>
            </a:pPr>
            <a:r>
              <a:rPr lang="fr-CA" altLang="fr-FR" smtClean="0">
                <a:solidFill>
                  <a:srgbClr val="FFFF99"/>
                </a:solidFill>
              </a:rPr>
              <a:t>- La liaison métallique se forme entre les atomes de ________.</a:t>
            </a:r>
          </a:p>
          <a:p>
            <a:pPr eaLnBrk="1" hangingPunct="1">
              <a:buFontTx/>
              <a:buNone/>
            </a:pPr>
            <a:r>
              <a:rPr lang="fr-CA" altLang="fr-FR" smtClean="0">
                <a:solidFill>
                  <a:srgbClr val="FFFF99"/>
                </a:solidFill>
              </a:rPr>
              <a:t>- Les électrons de ________ des métaux quittent l’atome et deviennent ______. Ils forment ainsi une ________________.</a:t>
            </a:r>
          </a:p>
          <a:p>
            <a:pPr eaLnBrk="1" hangingPunct="1">
              <a:buFontTx/>
              <a:buNone/>
            </a:pPr>
            <a:r>
              <a:rPr lang="fr-CA" altLang="fr-FR" smtClean="0">
                <a:solidFill>
                  <a:srgbClr val="FFFF99"/>
                </a:solidFill>
              </a:rPr>
              <a:t>- 	La liaison métallique provient de l’attraction entre les  _______ (puisqu’ils ont perdu leurs électrons de valence) et la mer d’électrons.</a:t>
            </a:r>
          </a:p>
        </p:txBody>
      </p:sp>
      <p:sp>
        <p:nvSpPr>
          <p:cNvPr id="33796" name="Text Box 4"/>
          <p:cNvSpPr txBox="1">
            <a:spLocks noChangeArrowheads="1"/>
          </p:cNvSpPr>
          <p:nvPr/>
        </p:nvSpPr>
        <p:spPr bwMode="auto">
          <a:xfrm>
            <a:off x="2771775" y="1773238"/>
            <a:ext cx="16573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métaux</a:t>
            </a:r>
            <a:endParaRPr lang="fr-CA" altLang="fr-FR" b="1" baseline="30000">
              <a:solidFill>
                <a:srgbClr val="FFFF66"/>
              </a:solidFill>
            </a:endParaRPr>
          </a:p>
        </p:txBody>
      </p:sp>
      <p:sp>
        <p:nvSpPr>
          <p:cNvPr id="33797" name="Text Box 5"/>
          <p:cNvSpPr txBox="1">
            <a:spLocks noChangeArrowheads="1"/>
          </p:cNvSpPr>
          <p:nvPr/>
        </p:nvSpPr>
        <p:spPr bwMode="auto">
          <a:xfrm>
            <a:off x="3708400" y="2349500"/>
            <a:ext cx="17287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valence</a:t>
            </a:r>
            <a:endParaRPr lang="fr-CA" altLang="fr-FR" b="1" baseline="30000">
              <a:solidFill>
                <a:srgbClr val="FFFF66"/>
              </a:solidFill>
            </a:endParaRPr>
          </a:p>
        </p:txBody>
      </p:sp>
      <p:sp>
        <p:nvSpPr>
          <p:cNvPr id="33798" name="Text Box 6"/>
          <p:cNvSpPr txBox="1">
            <a:spLocks noChangeArrowheads="1"/>
          </p:cNvSpPr>
          <p:nvPr/>
        </p:nvSpPr>
        <p:spPr bwMode="auto">
          <a:xfrm>
            <a:off x="6227763" y="2852738"/>
            <a:ext cx="13684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libres</a:t>
            </a:r>
            <a:endParaRPr lang="fr-CA" altLang="fr-FR" b="1" baseline="30000">
              <a:solidFill>
                <a:srgbClr val="FFFF66"/>
              </a:solidFill>
            </a:endParaRPr>
          </a:p>
        </p:txBody>
      </p:sp>
      <p:sp>
        <p:nvSpPr>
          <p:cNvPr id="33799" name="Text Box 7"/>
          <p:cNvSpPr txBox="1">
            <a:spLocks noChangeArrowheads="1"/>
          </p:cNvSpPr>
          <p:nvPr/>
        </p:nvSpPr>
        <p:spPr bwMode="auto">
          <a:xfrm>
            <a:off x="3995738" y="3357563"/>
            <a:ext cx="34575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mer d’électrons</a:t>
            </a:r>
            <a:endParaRPr lang="fr-CA" altLang="fr-FR" b="1" baseline="30000">
              <a:solidFill>
                <a:srgbClr val="FFFF66"/>
              </a:solidFill>
            </a:endParaRPr>
          </a:p>
        </p:txBody>
      </p:sp>
      <p:sp>
        <p:nvSpPr>
          <p:cNvPr id="33800" name="Text Box 8"/>
          <p:cNvSpPr txBox="1">
            <a:spLocks noChangeArrowheads="1"/>
          </p:cNvSpPr>
          <p:nvPr/>
        </p:nvSpPr>
        <p:spPr bwMode="auto">
          <a:xfrm>
            <a:off x="2555875" y="4365625"/>
            <a:ext cx="17287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cations</a:t>
            </a:r>
            <a:endParaRPr lang="fr-CA" altLang="fr-FR" b="1" baseline="30000">
              <a:solidFill>
                <a:srgbClr val="FFFF66"/>
              </a:solidFill>
            </a:endParaRPr>
          </a:p>
        </p:txBody>
      </p:sp>
      <p:sp>
        <p:nvSpPr>
          <p:cNvPr id="9" name="Text Box 4"/>
          <p:cNvSpPr txBox="1">
            <a:spLocks noChangeArrowheads="1"/>
          </p:cNvSpPr>
          <p:nvPr/>
        </p:nvSpPr>
        <p:spPr bwMode="auto">
          <a:xfrm>
            <a:off x="4278313" y="549275"/>
            <a:ext cx="19494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alliages</a:t>
            </a:r>
            <a:endParaRPr lang="fr-CA" altLang="fr-FR" b="1" baseline="30000">
              <a:solidFill>
                <a:srgbClr val="FFF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3796"/>
                                        </p:tgtEl>
                                        <p:attrNameLst>
                                          <p:attrName>style.visibility</p:attrName>
                                        </p:attrNameLst>
                                      </p:cBhvr>
                                      <p:to>
                                        <p:strVal val="visible"/>
                                      </p:to>
                                    </p:set>
                                    <p:animEffect transition="in" filter="fade">
                                      <p:cBhvr>
                                        <p:cTn id="17" dur="800" decel="100000"/>
                                        <p:tgtEl>
                                          <p:spTgt spid="33796"/>
                                        </p:tgtEl>
                                      </p:cBhvr>
                                    </p:animEffect>
                                    <p:anim calcmode="lin" valueType="num">
                                      <p:cBhvr>
                                        <p:cTn id="18" dur="800" decel="100000" fill="hold"/>
                                        <p:tgtEl>
                                          <p:spTgt spid="33796"/>
                                        </p:tgtEl>
                                        <p:attrNameLst>
                                          <p:attrName>style.rotation</p:attrName>
                                        </p:attrNameLst>
                                      </p:cBhvr>
                                      <p:tavLst>
                                        <p:tav tm="0">
                                          <p:val>
                                            <p:fltVal val="-90"/>
                                          </p:val>
                                        </p:tav>
                                        <p:tav tm="100000">
                                          <p:val>
                                            <p:fltVal val="0"/>
                                          </p:val>
                                        </p:tav>
                                      </p:tavLst>
                                    </p:anim>
                                    <p:anim calcmode="lin" valueType="num">
                                      <p:cBhvr>
                                        <p:cTn id="19" dur="800" decel="100000" fill="hold"/>
                                        <p:tgtEl>
                                          <p:spTgt spid="33796"/>
                                        </p:tgtEl>
                                        <p:attrNameLst>
                                          <p:attrName>ppt_x</p:attrName>
                                        </p:attrNameLst>
                                      </p:cBhvr>
                                      <p:tavLst>
                                        <p:tav tm="0">
                                          <p:val>
                                            <p:strVal val="#ppt_x+0.4"/>
                                          </p:val>
                                        </p:tav>
                                        <p:tav tm="100000">
                                          <p:val>
                                            <p:strVal val="#ppt_x-0.05"/>
                                          </p:val>
                                        </p:tav>
                                      </p:tavLst>
                                    </p:anim>
                                    <p:anim calcmode="lin" valueType="num">
                                      <p:cBhvr>
                                        <p:cTn id="20" dur="800" decel="100000" fill="hold"/>
                                        <p:tgtEl>
                                          <p:spTgt spid="3379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379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3796"/>
                                        </p:tgtEl>
                                        <p:attrNameLst>
                                          <p:attrName>ppt_y</p:attrName>
                                        </p:attrNameLst>
                                      </p:cBhvr>
                                      <p:tavLst>
                                        <p:tav tm="0">
                                          <p:val>
                                            <p:strVal val="#ppt_y+0.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3797"/>
                                        </p:tgtEl>
                                        <p:attrNameLst>
                                          <p:attrName>style.visibility</p:attrName>
                                        </p:attrNameLst>
                                      </p:cBhvr>
                                      <p:to>
                                        <p:strVal val="visible"/>
                                      </p:to>
                                    </p:set>
                                    <p:animEffect transition="in" filter="fade">
                                      <p:cBhvr>
                                        <p:cTn id="27" dur="800" decel="100000"/>
                                        <p:tgtEl>
                                          <p:spTgt spid="33797"/>
                                        </p:tgtEl>
                                      </p:cBhvr>
                                    </p:animEffect>
                                    <p:anim calcmode="lin" valueType="num">
                                      <p:cBhvr>
                                        <p:cTn id="28" dur="800" decel="100000" fill="hold"/>
                                        <p:tgtEl>
                                          <p:spTgt spid="33797"/>
                                        </p:tgtEl>
                                        <p:attrNameLst>
                                          <p:attrName>style.rotation</p:attrName>
                                        </p:attrNameLst>
                                      </p:cBhvr>
                                      <p:tavLst>
                                        <p:tav tm="0">
                                          <p:val>
                                            <p:fltVal val="-90"/>
                                          </p:val>
                                        </p:tav>
                                        <p:tav tm="100000">
                                          <p:val>
                                            <p:fltVal val="0"/>
                                          </p:val>
                                        </p:tav>
                                      </p:tavLst>
                                    </p:anim>
                                    <p:anim calcmode="lin" valueType="num">
                                      <p:cBhvr>
                                        <p:cTn id="29" dur="800" decel="100000" fill="hold"/>
                                        <p:tgtEl>
                                          <p:spTgt spid="33797"/>
                                        </p:tgtEl>
                                        <p:attrNameLst>
                                          <p:attrName>ppt_x</p:attrName>
                                        </p:attrNameLst>
                                      </p:cBhvr>
                                      <p:tavLst>
                                        <p:tav tm="0">
                                          <p:val>
                                            <p:strVal val="#ppt_x+0.4"/>
                                          </p:val>
                                        </p:tav>
                                        <p:tav tm="100000">
                                          <p:val>
                                            <p:strVal val="#ppt_x-0.05"/>
                                          </p:val>
                                        </p:tav>
                                      </p:tavLst>
                                    </p:anim>
                                    <p:anim calcmode="lin" valueType="num">
                                      <p:cBhvr>
                                        <p:cTn id="30" dur="800" decel="100000" fill="hold"/>
                                        <p:tgtEl>
                                          <p:spTgt spid="33797"/>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3797"/>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3797"/>
                                        </p:tgtEl>
                                        <p:attrNameLst>
                                          <p:attrName>ppt_y</p:attrName>
                                        </p:attrNameLst>
                                      </p:cBhvr>
                                      <p:tavLst>
                                        <p:tav tm="0">
                                          <p:val>
                                            <p:strVal val="#ppt_y+0.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3798"/>
                                        </p:tgtEl>
                                        <p:attrNameLst>
                                          <p:attrName>style.visibility</p:attrName>
                                        </p:attrNameLst>
                                      </p:cBhvr>
                                      <p:to>
                                        <p:strVal val="visible"/>
                                      </p:to>
                                    </p:set>
                                    <p:animEffect transition="in" filter="fade">
                                      <p:cBhvr>
                                        <p:cTn id="37" dur="800" decel="100000"/>
                                        <p:tgtEl>
                                          <p:spTgt spid="33798"/>
                                        </p:tgtEl>
                                      </p:cBhvr>
                                    </p:animEffect>
                                    <p:anim calcmode="lin" valueType="num">
                                      <p:cBhvr>
                                        <p:cTn id="38" dur="800" decel="100000" fill="hold"/>
                                        <p:tgtEl>
                                          <p:spTgt spid="33798"/>
                                        </p:tgtEl>
                                        <p:attrNameLst>
                                          <p:attrName>style.rotation</p:attrName>
                                        </p:attrNameLst>
                                      </p:cBhvr>
                                      <p:tavLst>
                                        <p:tav tm="0">
                                          <p:val>
                                            <p:fltVal val="-90"/>
                                          </p:val>
                                        </p:tav>
                                        <p:tav tm="100000">
                                          <p:val>
                                            <p:fltVal val="0"/>
                                          </p:val>
                                        </p:tav>
                                      </p:tavLst>
                                    </p:anim>
                                    <p:anim calcmode="lin" valueType="num">
                                      <p:cBhvr>
                                        <p:cTn id="39" dur="800" decel="100000" fill="hold"/>
                                        <p:tgtEl>
                                          <p:spTgt spid="33798"/>
                                        </p:tgtEl>
                                        <p:attrNameLst>
                                          <p:attrName>ppt_x</p:attrName>
                                        </p:attrNameLst>
                                      </p:cBhvr>
                                      <p:tavLst>
                                        <p:tav tm="0">
                                          <p:val>
                                            <p:strVal val="#ppt_x+0.4"/>
                                          </p:val>
                                        </p:tav>
                                        <p:tav tm="100000">
                                          <p:val>
                                            <p:strVal val="#ppt_x-0.05"/>
                                          </p:val>
                                        </p:tav>
                                      </p:tavLst>
                                    </p:anim>
                                    <p:anim calcmode="lin" valueType="num">
                                      <p:cBhvr>
                                        <p:cTn id="40" dur="800" decel="100000" fill="hold"/>
                                        <p:tgtEl>
                                          <p:spTgt spid="33798"/>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3798"/>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3798"/>
                                        </p:tgtEl>
                                        <p:attrNameLst>
                                          <p:attrName>ppt_y</p:attrName>
                                        </p:attrNameLst>
                                      </p:cBhvr>
                                      <p:tavLst>
                                        <p:tav tm="0">
                                          <p:val>
                                            <p:strVal val="#ppt_y+0.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33799"/>
                                        </p:tgtEl>
                                        <p:attrNameLst>
                                          <p:attrName>style.visibility</p:attrName>
                                        </p:attrNameLst>
                                      </p:cBhvr>
                                      <p:to>
                                        <p:strVal val="visible"/>
                                      </p:to>
                                    </p:set>
                                    <p:animEffect transition="in" filter="fade">
                                      <p:cBhvr>
                                        <p:cTn id="47" dur="800" decel="100000"/>
                                        <p:tgtEl>
                                          <p:spTgt spid="33799"/>
                                        </p:tgtEl>
                                      </p:cBhvr>
                                    </p:animEffect>
                                    <p:anim calcmode="lin" valueType="num">
                                      <p:cBhvr>
                                        <p:cTn id="48" dur="800" decel="100000" fill="hold"/>
                                        <p:tgtEl>
                                          <p:spTgt spid="33799"/>
                                        </p:tgtEl>
                                        <p:attrNameLst>
                                          <p:attrName>style.rotation</p:attrName>
                                        </p:attrNameLst>
                                      </p:cBhvr>
                                      <p:tavLst>
                                        <p:tav tm="0">
                                          <p:val>
                                            <p:fltVal val="-90"/>
                                          </p:val>
                                        </p:tav>
                                        <p:tav tm="100000">
                                          <p:val>
                                            <p:fltVal val="0"/>
                                          </p:val>
                                        </p:tav>
                                      </p:tavLst>
                                    </p:anim>
                                    <p:anim calcmode="lin" valueType="num">
                                      <p:cBhvr>
                                        <p:cTn id="49" dur="800" decel="100000" fill="hold"/>
                                        <p:tgtEl>
                                          <p:spTgt spid="33799"/>
                                        </p:tgtEl>
                                        <p:attrNameLst>
                                          <p:attrName>ppt_x</p:attrName>
                                        </p:attrNameLst>
                                      </p:cBhvr>
                                      <p:tavLst>
                                        <p:tav tm="0">
                                          <p:val>
                                            <p:strVal val="#ppt_x+0.4"/>
                                          </p:val>
                                        </p:tav>
                                        <p:tav tm="100000">
                                          <p:val>
                                            <p:strVal val="#ppt_x-0.05"/>
                                          </p:val>
                                        </p:tav>
                                      </p:tavLst>
                                    </p:anim>
                                    <p:anim calcmode="lin" valueType="num">
                                      <p:cBhvr>
                                        <p:cTn id="50" dur="800" decel="100000" fill="hold"/>
                                        <p:tgtEl>
                                          <p:spTgt spid="33799"/>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33799"/>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33799"/>
                                        </p:tgtEl>
                                        <p:attrNameLst>
                                          <p:attrName>ppt_y</p:attrName>
                                        </p:attrNameLst>
                                      </p:cBhvr>
                                      <p:tavLst>
                                        <p:tav tm="0">
                                          <p:val>
                                            <p:strVal val="#ppt_y+0.1"/>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33800"/>
                                        </p:tgtEl>
                                        <p:attrNameLst>
                                          <p:attrName>style.visibility</p:attrName>
                                        </p:attrNameLst>
                                      </p:cBhvr>
                                      <p:to>
                                        <p:strVal val="visible"/>
                                      </p:to>
                                    </p:set>
                                    <p:animEffect transition="in" filter="fade">
                                      <p:cBhvr>
                                        <p:cTn id="57" dur="800" decel="100000"/>
                                        <p:tgtEl>
                                          <p:spTgt spid="33800"/>
                                        </p:tgtEl>
                                      </p:cBhvr>
                                    </p:animEffect>
                                    <p:anim calcmode="lin" valueType="num">
                                      <p:cBhvr>
                                        <p:cTn id="58" dur="800" decel="100000" fill="hold"/>
                                        <p:tgtEl>
                                          <p:spTgt spid="33800"/>
                                        </p:tgtEl>
                                        <p:attrNameLst>
                                          <p:attrName>style.rotation</p:attrName>
                                        </p:attrNameLst>
                                      </p:cBhvr>
                                      <p:tavLst>
                                        <p:tav tm="0">
                                          <p:val>
                                            <p:fltVal val="-90"/>
                                          </p:val>
                                        </p:tav>
                                        <p:tav tm="100000">
                                          <p:val>
                                            <p:fltVal val="0"/>
                                          </p:val>
                                        </p:tav>
                                      </p:tavLst>
                                    </p:anim>
                                    <p:anim calcmode="lin" valueType="num">
                                      <p:cBhvr>
                                        <p:cTn id="59" dur="800" decel="100000" fill="hold"/>
                                        <p:tgtEl>
                                          <p:spTgt spid="33800"/>
                                        </p:tgtEl>
                                        <p:attrNameLst>
                                          <p:attrName>ppt_x</p:attrName>
                                        </p:attrNameLst>
                                      </p:cBhvr>
                                      <p:tavLst>
                                        <p:tav tm="0">
                                          <p:val>
                                            <p:strVal val="#ppt_x+0.4"/>
                                          </p:val>
                                        </p:tav>
                                        <p:tav tm="100000">
                                          <p:val>
                                            <p:strVal val="#ppt_x-0.05"/>
                                          </p:val>
                                        </p:tav>
                                      </p:tavLst>
                                    </p:anim>
                                    <p:anim calcmode="lin" valueType="num">
                                      <p:cBhvr>
                                        <p:cTn id="60" dur="800" decel="100000" fill="hold"/>
                                        <p:tgtEl>
                                          <p:spTgt spid="33800"/>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33800"/>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3380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P spid="33797" grpId="0"/>
      <p:bldP spid="33798" grpId="0"/>
      <p:bldP spid="33799" grpId="0"/>
      <p:bldP spid="33800"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a:xfrm>
            <a:off x="457200" y="404813"/>
            <a:ext cx="8229600" cy="5721350"/>
          </a:xfrm>
        </p:spPr>
        <p:txBody>
          <a:bodyPr/>
          <a:lstStyle/>
          <a:p>
            <a:pPr eaLnBrk="1" hangingPunct="1"/>
            <a:r>
              <a:rPr lang="fr-CA" altLang="fr-FR" smtClean="0">
                <a:solidFill>
                  <a:srgbClr val="FFFF99"/>
                </a:solidFill>
              </a:rPr>
              <a:t>C’est à cause de la mer d’électrons que les métaux sont durs, conduisent l’___________ et la ________, qu’ils sont ____________ et ductiles.</a:t>
            </a:r>
          </a:p>
        </p:txBody>
      </p:sp>
      <p:sp>
        <p:nvSpPr>
          <p:cNvPr id="34820" name="Text Box 4"/>
          <p:cNvSpPr txBox="1">
            <a:spLocks noChangeArrowheads="1"/>
          </p:cNvSpPr>
          <p:nvPr/>
        </p:nvSpPr>
        <p:spPr bwMode="auto">
          <a:xfrm>
            <a:off x="1258888" y="1412875"/>
            <a:ext cx="216058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électricité</a:t>
            </a:r>
            <a:endParaRPr lang="fr-CA" altLang="fr-FR" b="1" baseline="30000">
              <a:solidFill>
                <a:srgbClr val="FFFF66"/>
              </a:solidFill>
            </a:endParaRPr>
          </a:p>
        </p:txBody>
      </p:sp>
      <p:sp>
        <p:nvSpPr>
          <p:cNvPr id="34821" name="Text Box 5"/>
          <p:cNvSpPr txBox="1">
            <a:spLocks noChangeArrowheads="1"/>
          </p:cNvSpPr>
          <p:nvPr/>
        </p:nvSpPr>
        <p:spPr bwMode="auto">
          <a:xfrm>
            <a:off x="4643438" y="1412875"/>
            <a:ext cx="16573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chaleur</a:t>
            </a:r>
            <a:endParaRPr lang="fr-CA" altLang="fr-FR" b="1" baseline="30000">
              <a:solidFill>
                <a:srgbClr val="FFFF66"/>
              </a:solidFill>
            </a:endParaRPr>
          </a:p>
        </p:txBody>
      </p:sp>
      <p:sp>
        <p:nvSpPr>
          <p:cNvPr id="34822" name="Text Box 6"/>
          <p:cNvSpPr txBox="1">
            <a:spLocks noChangeArrowheads="1"/>
          </p:cNvSpPr>
          <p:nvPr/>
        </p:nvSpPr>
        <p:spPr bwMode="auto">
          <a:xfrm>
            <a:off x="1116013" y="1916113"/>
            <a:ext cx="23034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malléables</a:t>
            </a:r>
            <a:endParaRPr lang="fr-CA" altLang="fr-FR" b="1" baseline="30000">
              <a:solidFill>
                <a:srgbClr val="FFFF66"/>
              </a:solidFill>
            </a:endParaRPr>
          </a:p>
        </p:txBody>
      </p:sp>
      <p:grpSp>
        <p:nvGrpSpPr>
          <p:cNvPr id="2" name="Group 7"/>
          <p:cNvGrpSpPr>
            <a:grpSpLocks/>
          </p:cNvGrpSpPr>
          <p:nvPr/>
        </p:nvGrpSpPr>
        <p:grpSpPr bwMode="auto">
          <a:xfrm>
            <a:off x="2051050" y="3141663"/>
            <a:ext cx="8281988" cy="3411537"/>
            <a:chOff x="480" y="2352"/>
            <a:chExt cx="4800" cy="1747"/>
          </a:xfrm>
        </p:grpSpPr>
        <p:grpSp>
          <p:nvGrpSpPr>
            <p:cNvPr id="4104" name="Group 8"/>
            <p:cNvGrpSpPr>
              <a:grpSpLocks/>
            </p:cNvGrpSpPr>
            <p:nvPr/>
          </p:nvGrpSpPr>
          <p:grpSpPr bwMode="auto">
            <a:xfrm>
              <a:off x="480" y="2352"/>
              <a:ext cx="4800" cy="1584"/>
              <a:chOff x="480" y="2352"/>
              <a:chExt cx="4800" cy="1584"/>
            </a:xfrm>
          </p:grpSpPr>
          <p:sp>
            <p:nvSpPr>
              <p:cNvPr id="4108" name="Rectangle 9"/>
              <p:cNvSpPr>
                <a:spLocks noChangeArrowheads="1"/>
              </p:cNvSpPr>
              <p:nvPr/>
            </p:nvSpPr>
            <p:spPr bwMode="auto">
              <a:xfrm>
                <a:off x="480" y="2352"/>
                <a:ext cx="4800" cy="1584"/>
              </a:xfrm>
              <a:prstGeom prst="rect">
                <a:avLst/>
              </a:prstGeom>
              <a:solidFill>
                <a:srgbClr val="FFFF99"/>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nvGrpSpPr>
              <p:cNvPr id="4109" name="Group 10"/>
              <p:cNvGrpSpPr>
                <a:grpSpLocks/>
              </p:cNvGrpSpPr>
              <p:nvPr/>
            </p:nvGrpSpPr>
            <p:grpSpPr bwMode="auto">
              <a:xfrm>
                <a:off x="715" y="2492"/>
                <a:ext cx="1883" cy="1304"/>
                <a:chOff x="624" y="2592"/>
                <a:chExt cx="2016" cy="1392"/>
              </a:xfrm>
            </p:grpSpPr>
            <p:grpSp>
              <p:nvGrpSpPr>
                <p:cNvPr id="4158" name="Group 11"/>
                <p:cNvGrpSpPr>
                  <a:grpSpLocks/>
                </p:cNvGrpSpPr>
                <p:nvPr/>
              </p:nvGrpSpPr>
              <p:grpSpPr bwMode="auto">
                <a:xfrm>
                  <a:off x="624" y="2592"/>
                  <a:ext cx="2016" cy="240"/>
                  <a:chOff x="288" y="2736"/>
                  <a:chExt cx="2016" cy="240"/>
                </a:xfrm>
              </p:grpSpPr>
              <p:sp>
                <p:nvSpPr>
                  <p:cNvPr id="4177" name="Oval 12"/>
                  <p:cNvSpPr>
                    <a:spLocks noChangeArrowheads="1"/>
                  </p:cNvSpPr>
                  <p:nvPr/>
                </p:nvSpPr>
                <p:spPr bwMode="auto">
                  <a:xfrm>
                    <a:off x="288"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78" name="Oval 13"/>
                  <p:cNvSpPr>
                    <a:spLocks noChangeArrowheads="1"/>
                  </p:cNvSpPr>
                  <p:nvPr/>
                </p:nvSpPr>
                <p:spPr bwMode="auto">
                  <a:xfrm>
                    <a:off x="720"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79" name="Oval 14"/>
                  <p:cNvSpPr>
                    <a:spLocks noChangeArrowheads="1"/>
                  </p:cNvSpPr>
                  <p:nvPr/>
                </p:nvSpPr>
                <p:spPr bwMode="auto">
                  <a:xfrm>
                    <a:off x="1152"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80" name="Oval 15"/>
                  <p:cNvSpPr>
                    <a:spLocks noChangeArrowheads="1"/>
                  </p:cNvSpPr>
                  <p:nvPr/>
                </p:nvSpPr>
                <p:spPr bwMode="auto">
                  <a:xfrm>
                    <a:off x="1584"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81" name="Oval 16"/>
                  <p:cNvSpPr>
                    <a:spLocks noChangeArrowheads="1"/>
                  </p:cNvSpPr>
                  <p:nvPr/>
                </p:nvSpPr>
                <p:spPr bwMode="auto">
                  <a:xfrm>
                    <a:off x="2016"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grpSp>
            <p:grpSp>
              <p:nvGrpSpPr>
                <p:cNvPr id="4159" name="Group 17"/>
                <p:cNvGrpSpPr>
                  <a:grpSpLocks/>
                </p:cNvGrpSpPr>
                <p:nvPr/>
              </p:nvGrpSpPr>
              <p:grpSpPr bwMode="auto">
                <a:xfrm>
                  <a:off x="624" y="2976"/>
                  <a:ext cx="2016" cy="240"/>
                  <a:chOff x="288" y="2736"/>
                  <a:chExt cx="2016" cy="240"/>
                </a:xfrm>
              </p:grpSpPr>
              <p:sp>
                <p:nvSpPr>
                  <p:cNvPr id="4172" name="Oval 18"/>
                  <p:cNvSpPr>
                    <a:spLocks noChangeArrowheads="1"/>
                  </p:cNvSpPr>
                  <p:nvPr/>
                </p:nvSpPr>
                <p:spPr bwMode="auto">
                  <a:xfrm>
                    <a:off x="288"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73" name="Oval 19"/>
                  <p:cNvSpPr>
                    <a:spLocks noChangeArrowheads="1"/>
                  </p:cNvSpPr>
                  <p:nvPr/>
                </p:nvSpPr>
                <p:spPr bwMode="auto">
                  <a:xfrm>
                    <a:off x="720"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74" name="Oval 20"/>
                  <p:cNvSpPr>
                    <a:spLocks noChangeArrowheads="1"/>
                  </p:cNvSpPr>
                  <p:nvPr/>
                </p:nvSpPr>
                <p:spPr bwMode="auto">
                  <a:xfrm>
                    <a:off x="1152"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75" name="Oval 21"/>
                  <p:cNvSpPr>
                    <a:spLocks noChangeArrowheads="1"/>
                  </p:cNvSpPr>
                  <p:nvPr/>
                </p:nvSpPr>
                <p:spPr bwMode="auto">
                  <a:xfrm>
                    <a:off x="1584"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76" name="Oval 22"/>
                  <p:cNvSpPr>
                    <a:spLocks noChangeArrowheads="1"/>
                  </p:cNvSpPr>
                  <p:nvPr/>
                </p:nvSpPr>
                <p:spPr bwMode="auto">
                  <a:xfrm>
                    <a:off x="2016"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grpSp>
            <p:grpSp>
              <p:nvGrpSpPr>
                <p:cNvPr id="4160" name="Group 23"/>
                <p:cNvGrpSpPr>
                  <a:grpSpLocks/>
                </p:cNvGrpSpPr>
                <p:nvPr/>
              </p:nvGrpSpPr>
              <p:grpSpPr bwMode="auto">
                <a:xfrm>
                  <a:off x="624" y="3744"/>
                  <a:ext cx="2016" cy="240"/>
                  <a:chOff x="288" y="2736"/>
                  <a:chExt cx="2016" cy="240"/>
                </a:xfrm>
              </p:grpSpPr>
              <p:sp>
                <p:nvSpPr>
                  <p:cNvPr id="4167" name="Oval 24"/>
                  <p:cNvSpPr>
                    <a:spLocks noChangeArrowheads="1"/>
                  </p:cNvSpPr>
                  <p:nvPr/>
                </p:nvSpPr>
                <p:spPr bwMode="auto">
                  <a:xfrm>
                    <a:off x="288"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68" name="Oval 25"/>
                  <p:cNvSpPr>
                    <a:spLocks noChangeArrowheads="1"/>
                  </p:cNvSpPr>
                  <p:nvPr/>
                </p:nvSpPr>
                <p:spPr bwMode="auto">
                  <a:xfrm>
                    <a:off x="720"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69" name="Oval 26"/>
                  <p:cNvSpPr>
                    <a:spLocks noChangeArrowheads="1"/>
                  </p:cNvSpPr>
                  <p:nvPr/>
                </p:nvSpPr>
                <p:spPr bwMode="auto">
                  <a:xfrm>
                    <a:off x="1152"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70" name="Oval 27"/>
                  <p:cNvSpPr>
                    <a:spLocks noChangeArrowheads="1"/>
                  </p:cNvSpPr>
                  <p:nvPr/>
                </p:nvSpPr>
                <p:spPr bwMode="auto">
                  <a:xfrm>
                    <a:off x="1584"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71" name="Oval 28"/>
                  <p:cNvSpPr>
                    <a:spLocks noChangeArrowheads="1"/>
                  </p:cNvSpPr>
                  <p:nvPr/>
                </p:nvSpPr>
                <p:spPr bwMode="auto">
                  <a:xfrm>
                    <a:off x="2016"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grpSp>
            <p:grpSp>
              <p:nvGrpSpPr>
                <p:cNvPr id="4161" name="Group 29"/>
                <p:cNvGrpSpPr>
                  <a:grpSpLocks/>
                </p:cNvGrpSpPr>
                <p:nvPr/>
              </p:nvGrpSpPr>
              <p:grpSpPr bwMode="auto">
                <a:xfrm>
                  <a:off x="624" y="3360"/>
                  <a:ext cx="2016" cy="240"/>
                  <a:chOff x="288" y="2736"/>
                  <a:chExt cx="2016" cy="240"/>
                </a:xfrm>
              </p:grpSpPr>
              <p:sp>
                <p:nvSpPr>
                  <p:cNvPr id="4162" name="Oval 30"/>
                  <p:cNvSpPr>
                    <a:spLocks noChangeArrowheads="1"/>
                  </p:cNvSpPr>
                  <p:nvPr/>
                </p:nvSpPr>
                <p:spPr bwMode="auto">
                  <a:xfrm>
                    <a:off x="288"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63" name="Oval 31"/>
                  <p:cNvSpPr>
                    <a:spLocks noChangeArrowheads="1"/>
                  </p:cNvSpPr>
                  <p:nvPr/>
                </p:nvSpPr>
                <p:spPr bwMode="auto">
                  <a:xfrm>
                    <a:off x="720"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64" name="Oval 32"/>
                  <p:cNvSpPr>
                    <a:spLocks noChangeArrowheads="1"/>
                  </p:cNvSpPr>
                  <p:nvPr/>
                </p:nvSpPr>
                <p:spPr bwMode="auto">
                  <a:xfrm>
                    <a:off x="1152"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65" name="Oval 33"/>
                  <p:cNvSpPr>
                    <a:spLocks noChangeArrowheads="1"/>
                  </p:cNvSpPr>
                  <p:nvPr/>
                </p:nvSpPr>
                <p:spPr bwMode="auto">
                  <a:xfrm>
                    <a:off x="1584"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66" name="Oval 34"/>
                  <p:cNvSpPr>
                    <a:spLocks noChangeArrowheads="1"/>
                  </p:cNvSpPr>
                  <p:nvPr/>
                </p:nvSpPr>
                <p:spPr bwMode="auto">
                  <a:xfrm>
                    <a:off x="2016"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grpSp>
          </p:grpSp>
          <p:sp>
            <p:nvSpPr>
              <p:cNvPr id="4110" name="Line 35"/>
              <p:cNvSpPr>
                <a:spLocks noChangeShapeType="1"/>
              </p:cNvSpPr>
              <p:nvPr/>
            </p:nvSpPr>
            <p:spPr bwMode="auto">
              <a:xfrm>
                <a:off x="2739" y="3097"/>
                <a:ext cx="376" cy="0"/>
              </a:xfrm>
              <a:prstGeom prst="line">
                <a:avLst/>
              </a:prstGeom>
              <a:noFill/>
              <a:ln w="57150">
                <a:solidFill>
                  <a:srgbClr val="FF0000"/>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4111" name="Rectangle 36"/>
              <p:cNvSpPr>
                <a:spLocks noChangeArrowheads="1"/>
              </p:cNvSpPr>
              <p:nvPr/>
            </p:nvSpPr>
            <p:spPr bwMode="auto">
              <a:xfrm>
                <a:off x="3162" y="2445"/>
                <a:ext cx="2024" cy="1398"/>
              </a:xfrm>
              <a:prstGeom prst="rect">
                <a:avLst/>
              </a:prstGeom>
              <a:gradFill rotWithShape="0">
                <a:gsLst>
                  <a:gs pos="0">
                    <a:srgbClr val="FF8200"/>
                  </a:gs>
                  <a:gs pos="5000">
                    <a:srgbClr val="FF0000"/>
                  </a:gs>
                  <a:gs pos="17500">
                    <a:srgbClr val="BA0066"/>
                  </a:gs>
                  <a:gs pos="35001">
                    <a:srgbClr val="66008F"/>
                  </a:gs>
                  <a:gs pos="50000">
                    <a:srgbClr val="000082"/>
                  </a:gs>
                  <a:gs pos="64999">
                    <a:srgbClr val="66008F"/>
                  </a:gs>
                  <a:gs pos="82500">
                    <a:srgbClr val="BA0066"/>
                  </a:gs>
                  <a:gs pos="95000">
                    <a:srgbClr val="FF0000"/>
                  </a:gs>
                  <a:gs pos="100000">
                    <a:srgbClr val="FF8200"/>
                  </a:gs>
                </a:gsLst>
                <a:lin ang="5400000" scaled="1"/>
              </a:gra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nvGrpSpPr>
              <p:cNvPr id="4112" name="Group 37"/>
              <p:cNvGrpSpPr>
                <a:grpSpLocks/>
              </p:cNvGrpSpPr>
              <p:nvPr/>
            </p:nvGrpSpPr>
            <p:grpSpPr bwMode="auto">
              <a:xfrm>
                <a:off x="3256" y="2492"/>
                <a:ext cx="1836" cy="1304"/>
                <a:chOff x="624" y="2592"/>
                <a:chExt cx="2016" cy="1392"/>
              </a:xfrm>
            </p:grpSpPr>
            <p:grpSp>
              <p:nvGrpSpPr>
                <p:cNvPr id="4134" name="Group 38"/>
                <p:cNvGrpSpPr>
                  <a:grpSpLocks/>
                </p:cNvGrpSpPr>
                <p:nvPr/>
              </p:nvGrpSpPr>
              <p:grpSpPr bwMode="auto">
                <a:xfrm>
                  <a:off x="624" y="2592"/>
                  <a:ext cx="2016" cy="240"/>
                  <a:chOff x="288" y="2736"/>
                  <a:chExt cx="2016" cy="240"/>
                </a:xfrm>
              </p:grpSpPr>
              <p:sp>
                <p:nvSpPr>
                  <p:cNvPr id="4153" name="Oval 39"/>
                  <p:cNvSpPr>
                    <a:spLocks noChangeArrowheads="1"/>
                  </p:cNvSpPr>
                  <p:nvPr/>
                </p:nvSpPr>
                <p:spPr bwMode="auto">
                  <a:xfrm>
                    <a:off x="288"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54" name="Oval 40"/>
                  <p:cNvSpPr>
                    <a:spLocks noChangeArrowheads="1"/>
                  </p:cNvSpPr>
                  <p:nvPr/>
                </p:nvSpPr>
                <p:spPr bwMode="auto">
                  <a:xfrm>
                    <a:off x="720"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55" name="Oval 41"/>
                  <p:cNvSpPr>
                    <a:spLocks noChangeArrowheads="1"/>
                  </p:cNvSpPr>
                  <p:nvPr/>
                </p:nvSpPr>
                <p:spPr bwMode="auto">
                  <a:xfrm>
                    <a:off x="1152"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56" name="Oval 42"/>
                  <p:cNvSpPr>
                    <a:spLocks noChangeArrowheads="1"/>
                  </p:cNvSpPr>
                  <p:nvPr/>
                </p:nvSpPr>
                <p:spPr bwMode="auto">
                  <a:xfrm>
                    <a:off x="1584"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57" name="Oval 43"/>
                  <p:cNvSpPr>
                    <a:spLocks noChangeArrowheads="1"/>
                  </p:cNvSpPr>
                  <p:nvPr/>
                </p:nvSpPr>
                <p:spPr bwMode="auto">
                  <a:xfrm>
                    <a:off x="2016"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grpSp>
            <p:grpSp>
              <p:nvGrpSpPr>
                <p:cNvPr id="4135" name="Group 44"/>
                <p:cNvGrpSpPr>
                  <a:grpSpLocks/>
                </p:cNvGrpSpPr>
                <p:nvPr/>
              </p:nvGrpSpPr>
              <p:grpSpPr bwMode="auto">
                <a:xfrm>
                  <a:off x="624" y="2976"/>
                  <a:ext cx="2016" cy="240"/>
                  <a:chOff x="288" y="2736"/>
                  <a:chExt cx="2016" cy="240"/>
                </a:xfrm>
              </p:grpSpPr>
              <p:sp>
                <p:nvSpPr>
                  <p:cNvPr id="4148" name="Oval 45"/>
                  <p:cNvSpPr>
                    <a:spLocks noChangeArrowheads="1"/>
                  </p:cNvSpPr>
                  <p:nvPr/>
                </p:nvSpPr>
                <p:spPr bwMode="auto">
                  <a:xfrm>
                    <a:off x="288"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49" name="Oval 46"/>
                  <p:cNvSpPr>
                    <a:spLocks noChangeArrowheads="1"/>
                  </p:cNvSpPr>
                  <p:nvPr/>
                </p:nvSpPr>
                <p:spPr bwMode="auto">
                  <a:xfrm>
                    <a:off x="720"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50" name="Oval 47"/>
                  <p:cNvSpPr>
                    <a:spLocks noChangeArrowheads="1"/>
                  </p:cNvSpPr>
                  <p:nvPr/>
                </p:nvSpPr>
                <p:spPr bwMode="auto">
                  <a:xfrm>
                    <a:off x="1152"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51" name="Oval 48"/>
                  <p:cNvSpPr>
                    <a:spLocks noChangeArrowheads="1"/>
                  </p:cNvSpPr>
                  <p:nvPr/>
                </p:nvSpPr>
                <p:spPr bwMode="auto">
                  <a:xfrm>
                    <a:off x="1584"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52" name="Oval 49"/>
                  <p:cNvSpPr>
                    <a:spLocks noChangeArrowheads="1"/>
                  </p:cNvSpPr>
                  <p:nvPr/>
                </p:nvSpPr>
                <p:spPr bwMode="auto">
                  <a:xfrm>
                    <a:off x="2016"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grpSp>
            <p:grpSp>
              <p:nvGrpSpPr>
                <p:cNvPr id="4136" name="Group 50"/>
                <p:cNvGrpSpPr>
                  <a:grpSpLocks/>
                </p:cNvGrpSpPr>
                <p:nvPr/>
              </p:nvGrpSpPr>
              <p:grpSpPr bwMode="auto">
                <a:xfrm>
                  <a:off x="624" y="3744"/>
                  <a:ext cx="2016" cy="240"/>
                  <a:chOff x="288" y="2736"/>
                  <a:chExt cx="2016" cy="240"/>
                </a:xfrm>
              </p:grpSpPr>
              <p:sp>
                <p:nvSpPr>
                  <p:cNvPr id="4143" name="Oval 51"/>
                  <p:cNvSpPr>
                    <a:spLocks noChangeArrowheads="1"/>
                  </p:cNvSpPr>
                  <p:nvPr/>
                </p:nvSpPr>
                <p:spPr bwMode="auto">
                  <a:xfrm>
                    <a:off x="288"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44" name="Oval 52"/>
                  <p:cNvSpPr>
                    <a:spLocks noChangeArrowheads="1"/>
                  </p:cNvSpPr>
                  <p:nvPr/>
                </p:nvSpPr>
                <p:spPr bwMode="auto">
                  <a:xfrm>
                    <a:off x="720"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45" name="Oval 53"/>
                  <p:cNvSpPr>
                    <a:spLocks noChangeArrowheads="1"/>
                  </p:cNvSpPr>
                  <p:nvPr/>
                </p:nvSpPr>
                <p:spPr bwMode="auto">
                  <a:xfrm>
                    <a:off x="1152"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46" name="Oval 54"/>
                  <p:cNvSpPr>
                    <a:spLocks noChangeArrowheads="1"/>
                  </p:cNvSpPr>
                  <p:nvPr/>
                </p:nvSpPr>
                <p:spPr bwMode="auto">
                  <a:xfrm>
                    <a:off x="1584"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47" name="Oval 55"/>
                  <p:cNvSpPr>
                    <a:spLocks noChangeArrowheads="1"/>
                  </p:cNvSpPr>
                  <p:nvPr/>
                </p:nvSpPr>
                <p:spPr bwMode="auto">
                  <a:xfrm>
                    <a:off x="2016"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grpSp>
            <p:grpSp>
              <p:nvGrpSpPr>
                <p:cNvPr id="4137" name="Group 56"/>
                <p:cNvGrpSpPr>
                  <a:grpSpLocks/>
                </p:cNvGrpSpPr>
                <p:nvPr/>
              </p:nvGrpSpPr>
              <p:grpSpPr bwMode="auto">
                <a:xfrm>
                  <a:off x="624" y="3360"/>
                  <a:ext cx="2016" cy="240"/>
                  <a:chOff x="288" y="2736"/>
                  <a:chExt cx="2016" cy="240"/>
                </a:xfrm>
              </p:grpSpPr>
              <p:sp>
                <p:nvSpPr>
                  <p:cNvPr id="4138" name="Oval 57"/>
                  <p:cNvSpPr>
                    <a:spLocks noChangeArrowheads="1"/>
                  </p:cNvSpPr>
                  <p:nvPr/>
                </p:nvSpPr>
                <p:spPr bwMode="auto">
                  <a:xfrm>
                    <a:off x="288"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39" name="Oval 58"/>
                  <p:cNvSpPr>
                    <a:spLocks noChangeArrowheads="1"/>
                  </p:cNvSpPr>
                  <p:nvPr/>
                </p:nvSpPr>
                <p:spPr bwMode="auto">
                  <a:xfrm>
                    <a:off x="720"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40" name="Oval 59"/>
                  <p:cNvSpPr>
                    <a:spLocks noChangeArrowheads="1"/>
                  </p:cNvSpPr>
                  <p:nvPr/>
                </p:nvSpPr>
                <p:spPr bwMode="auto">
                  <a:xfrm>
                    <a:off x="1152"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41" name="Oval 60"/>
                  <p:cNvSpPr>
                    <a:spLocks noChangeArrowheads="1"/>
                  </p:cNvSpPr>
                  <p:nvPr/>
                </p:nvSpPr>
                <p:spPr bwMode="auto">
                  <a:xfrm>
                    <a:off x="1584"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sp>
                <p:nvSpPr>
                  <p:cNvPr id="4142" name="Oval 61"/>
                  <p:cNvSpPr>
                    <a:spLocks noChangeArrowheads="1"/>
                  </p:cNvSpPr>
                  <p:nvPr/>
                </p:nvSpPr>
                <p:spPr bwMode="auto">
                  <a:xfrm>
                    <a:off x="2016" y="2736"/>
                    <a:ext cx="288" cy="240"/>
                  </a:xfrm>
                  <a:prstGeom prst="ellipse">
                    <a:avLst/>
                  </a:prstGeom>
                  <a:solidFill>
                    <a:srgbClr val="969696"/>
                  </a:solidFill>
                  <a:ln w="12700">
                    <a:solidFill>
                      <a:schemeClr val="tx1"/>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fr-FR" sz="2800" b="1">
                        <a:solidFill>
                          <a:schemeClr val="hlink"/>
                        </a:solidFill>
                        <a:latin typeface="Times New Roman" panose="02020603050405020304" pitchFamily="18" charset="0"/>
                      </a:rPr>
                      <a:t>+</a:t>
                    </a:r>
                  </a:p>
                </p:txBody>
              </p:sp>
            </p:grpSp>
          </p:grpSp>
          <p:sp>
            <p:nvSpPr>
              <p:cNvPr id="4113" name="Oval 62"/>
              <p:cNvSpPr>
                <a:spLocks noChangeArrowheads="1"/>
              </p:cNvSpPr>
              <p:nvPr/>
            </p:nvSpPr>
            <p:spPr bwMode="auto">
              <a:xfrm>
                <a:off x="621" y="2585"/>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14" name="Oval 63"/>
              <p:cNvSpPr>
                <a:spLocks noChangeArrowheads="1"/>
              </p:cNvSpPr>
              <p:nvPr/>
            </p:nvSpPr>
            <p:spPr bwMode="auto">
              <a:xfrm>
                <a:off x="1515" y="3097"/>
                <a:ext cx="94" cy="94"/>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15" name="Oval 64"/>
              <p:cNvSpPr>
                <a:spLocks noChangeArrowheads="1"/>
              </p:cNvSpPr>
              <p:nvPr/>
            </p:nvSpPr>
            <p:spPr bwMode="auto">
              <a:xfrm>
                <a:off x="621" y="3051"/>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16" name="Oval 65"/>
              <p:cNvSpPr>
                <a:spLocks noChangeArrowheads="1"/>
              </p:cNvSpPr>
              <p:nvPr/>
            </p:nvSpPr>
            <p:spPr bwMode="auto">
              <a:xfrm>
                <a:off x="1045" y="2725"/>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fr-FR" altLang="fr-FR" sz="2800">
                  <a:latin typeface="Times New Roman" panose="02020603050405020304" pitchFamily="18" charset="0"/>
                </a:endParaRPr>
              </a:p>
            </p:txBody>
          </p:sp>
          <p:sp>
            <p:nvSpPr>
              <p:cNvPr id="4117" name="Oval 66"/>
              <p:cNvSpPr>
                <a:spLocks noChangeArrowheads="1"/>
              </p:cNvSpPr>
              <p:nvPr/>
            </p:nvSpPr>
            <p:spPr bwMode="auto">
              <a:xfrm>
                <a:off x="1798" y="3377"/>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18" name="Oval 67"/>
              <p:cNvSpPr>
                <a:spLocks noChangeArrowheads="1"/>
              </p:cNvSpPr>
              <p:nvPr/>
            </p:nvSpPr>
            <p:spPr bwMode="auto">
              <a:xfrm>
                <a:off x="998" y="3237"/>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fr-FR" altLang="fr-FR" sz="2800">
                  <a:latin typeface="Times New Roman" panose="02020603050405020304" pitchFamily="18" charset="0"/>
                </a:endParaRPr>
              </a:p>
            </p:txBody>
          </p:sp>
          <p:sp>
            <p:nvSpPr>
              <p:cNvPr id="4119" name="Oval 68"/>
              <p:cNvSpPr>
                <a:spLocks noChangeArrowheads="1"/>
              </p:cNvSpPr>
              <p:nvPr/>
            </p:nvSpPr>
            <p:spPr bwMode="auto">
              <a:xfrm>
                <a:off x="1374" y="3563"/>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20" name="Oval 69"/>
              <p:cNvSpPr>
                <a:spLocks noChangeArrowheads="1"/>
              </p:cNvSpPr>
              <p:nvPr/>
            </p:nvSpPr>
            <p:spPr bwMode="auto">
              <a:xfrm>
                <a:off x="668" y="3470"/>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fr-FR" altLang="fr-FR" sz="2800">
                  <a:latin typeface="Times New Roman" panose="02020603050405020304" pitchFamily="18" charset="0"/>
                </a:endParaRPr>
              </a:p>
            </p:txBody>
          </p:sp>
          <p:sp>
            <p:nvSpPr>
              <p:cNvPr id="4121" name="Oval 70"/>
              <p:cNvSpPr>
                <a:spLocks noChangeArrowheads="1"/>
              </p:cNvSpPr>
              <p:nvPr/>
            </p:nvSpPr>
            <p:spPr bwMode="auto">
              <a:xfrm>
                <a:off x="1045" y="3750"/>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22" name="Oval 71"/>
              <p:cNvSpPr>
                <a:spLocks noChangeArrowheads="1"/>
              </p:cNvSpPr>
              <p:nvPr/>
            </p:nvSpPr>
            <p:spPr bwMode="auto">
              <a:xfrm>
                <a:off x="1421" y="2818"/>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23" name="Oval 72"/>
              <p:cNvSpPr>
                <a:spLocks noChangeArrowheads="1"/>
              </p:cNvSpPr>
              <p:nvPr/>
            </p:nvSpPr>
            <p:spPr bwMode="auto">
              <a:xfrm>
                <a:off x="2221" y="2864"/>
                <a:ext cx="94" cy="94"/>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24" name="Oval 73"/>
              <p:cNvSpPr>
                <a:spLocks noChangeArrowheads="1"/>
              </p:cNvSpPr>
              <p:nvPr/>
            </p:nvSpPr>
            <p:spPr bwMode="auto">
              <a:xfrm>
                <a:off x="1892" y="2725"/>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25" name="Oval 74"/>
              <p:cNvSpPr>
                <a:spLocks noChangeArrowheads="1"/>
              </p:cNvSpPr>
              <p:nvPr/>
            </p:nvSpPr>
            <p:spPr bwMode="auto">
              <a:xfrm>
                <a:off x="2268" y="3377"/>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fr-FR" altLang="fr-FR" sz="2800">
                  <a:latin typeface="Times New Roman" panose="02020603050405020304" pitchFamily="18" charset="0"/>
                </a:endParaRPr>
              </a:p>
            </p:txBody>
          </p:sp>
          <p:sp>
            <p:nvSpPr>
              <p:cNvPr id="4126" name="Oval 75"/>
              <p:cNvSpPr>
                <a:spLocks noChangeArrowheads="1"/>
              </p:cNvSpPr>
              <p:nvPr/>
            </p:nvSpPr>
            <p:spPr bwMode="auto">
              <a:xfrm>
                <a:off x="1374" y="2445"/>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27" name="Oval 76"/>
              <p:cNvSpPr>
                <a:spLocks noChangeArrowheads="1"/>
              </p:cNvSpPr>
              <p:nvPr/>
            </p:nvSpPr>
            <p:spPr bwMode="auto">
              <a:xfrm>
                <a:off x="1892" y="3703"/>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28" name="Oval 77"/>
              <p:cNvSpPr>
                <a:spLocks noChangeArrowheads="1"/>
              </p:cNvSpPr>
              <p:nvPr/>
            </p:nvSpPr>
            <p:spPr bwMode="auto">
              <a:xfrm>
                <a:off x="2598" y="3703"/>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29" name="Oval 78"/>
              <p:cNvSpPr>
                <a:spLocks noChangeArrowheads="1"/>
              </p:cNvSpPr>
              <p:nvPr/>
            </p:nvSpPr>
            <p:spPr bwMode="auto">
              <a:xfrm>
                <a:off x="2127" y="3097"/>
                <a:ext cx="94" cy="94"/>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30" name="Oval 79"/>
              <p:cNvSpPr>
                <a:spLocks noChangeArrowheads="1"/>
              </p:cNvSpPr>
              <p:nvPr/>
            </p:nvSpPr>
            <p:spPr bwMode="auto">
              <a:xfrm>
                <a:off x="2598" y="2632"/>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31" name="Oval 80"/>
              <p:cNvSpPr>
                <a:spLocks noChangeArrowheads="1"/>
              </p:cNvSpPr>
              <p:nvPr/>
            </p:nvSpPr>
            <p:spPr bwMode="auto">
              <a:xfrm>
                <a:off x="1092" y="3004"/>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32" name="Oval 81"/>
              <p:cNvSpPr>
                <a:spLocks noChangeArrowheads="1"/>
              </p:cNvSpPr>
              <p:nvPr/>
            </p:nvSpPr>
            <p:spPr bwMode="auto">
              <a:xfrm>
                <a:off x="2598" y="3191"/>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4133" name="Oval 82"/>
              <p:cNvSpPr>
                <a:spLocks noChangeArrowheads="1"/>
              </p:cNvSpPr>
              <p:nvPr/>
            </p:nvSpPr>
            <p:spPr bwMode="auto">
              <a:xfrm>
                <a:off x="2221" y="2492"/>
                <a:ext cx="94" cy="93"/>
              </a:xfrm>
              <a:prstGeom prst="ellipse">
                <a:avLst/>
              </a:prstGeom>
              <a:solidFill>
                <a:srgbClr val="008000"/>
              </a:solidFill>
              <a:ln w="12700">
                <a:solidFill>
                  <a:srgbClr val="339966"/>
                </a:solidFill>
                <a:round/>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4105" name="Group 83"/>
            <p:cNvGrpSpPr>
              <a:grpSpLocks/>
            </p:cNvGrpSpPr>
            <p:nvPr/>
          </p:nvGrpSpPr>
          <p:grpSpPr bwMode="auto">
            <a:xfrm>
              <a:off x="3312" y="3888"/>
              <a:ext cx="1680" cy="211"/>
              <a:chOff x="3089" y="3925"/>
              <a:chExt cx="1753" cy="211"/>
            </a:xfrm>
          </p:grpSpPr>
          <p:sp>
            <p:nvSpPr>
              <p:cNvPr id="4106" name="Rectangle 84"/>
              <p:cNvSpPr>
                <a:spLocks noChangeArrowheads="1"/>
              </p:cNvSpPr>
              <p:nvPr/>
            </p:nvSpPr>
            <p:spPr bwMode="auto">
              <a:xfrm>
                <a:off x="3192" y="3925"/>
                <a:ext cx="1650" cy="211"/>
              </a:xfrm>
              <a:prstGeom prst="rect">
                <a:avLst/>
              </a:prstGeom>
              <a:solidFill>
                <a:schemeClr val="accent1"/>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fr-FR" altLang="fr-FR" sz="2800">
                  <a:latin typeface="Times New Roman" panose="02020603050405020304" pitchFamily="18" charset="0"/>
                </a:endParaRPr>
              </a:p>
            </p:txBody>
          </p:sp>
          <p:sp>
            <p:nvSpPr>
              <p:cNvPr id="4107" name="Text Box 85"/>
              <p:cNvSpPr txBox="1">
                <a:spLocks noChangeArrowheads="1"/>
              </p:cNvSpPr>
              <p:nvPr/>
            </p:nvSpPr>
            <p:spPr bwMode="auto">
              <a:xfrm>
                <a:off x="3089" y="3925"/>
                <a:ext cx="1753" cy="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solidFill>
                      <a:schemeClr val="bg2"/>
                    </a:solidFill>
                    <a:latin typeface="Times New Roman" panose="02020603050405020304" pitchFamily="18" charset="0"/>
                  </a:rPr>
                  <a:t>  Électrons délocalisés</a:t>
                </a:r>
              </a:p>
            </p:txBody>
          </p:sp>
        </p:grpSp>
      </p:grpSp>
      <p:sp>
        <p:nvSpPr>
          <p:cNvPr id="4103" name="Rectangle 86" descr="Marbre vert"/>
          <p:cNvSpPr>
            <a:spLocks noChangeArrowheads="1"/>
          </p:cNvSpPr>
          <p:nvPr/>
        </p:nvSpPr>
        <p:spPr bwMode="auto">
          <a:xfrm>
            <a:off x="5940425" y="2636838"/>
            <a:ext cx="4176713" cy="3960812"/>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4820"/>
                                        </p:tgtEl>
                                        <p:attrNameLst>
                                          <p:attrName>style.visibility</p:attrName>
                                        </p:attrNameLst>
                                      </p:cBhvr>
                                      <p:to>
                                        <p:strVal val="visible"/>
                                      </p:to>
                                    </p:set>
                                    <p:animEffect transition="in" filter="fade">
                                      <p:cBhvr>
                                        <p:cTn id="7" dur="800" decel="100000"/>
                                        <p:tgtEl>
                                          <p:spTgt spid="34820"/>
                                        </p:tgtEl>
                                      </p:cBhvr>
                                    </p:animEffect>
                                    <p:anim calcmode="lin" valueType="num">
                                      <p:cBhvr>
                                        <p:cTn id="8" dur="800" decel="100000" fill="hold"/>
                                        <p:tgtEl>
                                          <p:spTgt spid="34820"/>
                                        </p:tgtEl>
                                        <p:attrNameLst>
                                          <p:attrName>style.rotation</p:attrName>
                                        </p:attrNameLst>
                                      </p:cBhvr>
                                      <p:tavLst>
                                        <p:tav tm="0">
                                          <p:val>
                                            <p:fltVal val="-90"/>
                                          </p:val>
                                        </p:tav>
                                        <p:tav tm="100000">
                                          <p:val>
                                            <p:fltVal val="0"/>
                                          </p:val>
                                        </p:tav>
                                      </p:tavLst>
                                    </p:anim>
                                    <p:anim calcmode="lin" valueType="num">
                                      <p:cBhvr>
                                        <p:cTn id="9" dur="800" decel="100000" fill="hold"/>
                                        <p:tgtEl>
                                          <p:spTgt spid="34820"/>
                                        </p:tgtEl>
                                        <p:attrNameLst>
                                          <p:attrName>ppt_x</p:attrName>
                                        </p:attrNameLst>
                                      </p:cBhvr>
                                      <p:tavLst>
                                        <p:tav tm="0">
                                          <p:val>
                                            <p:strVal val="#ppt_x+0.4"/>
                                          </p:val>
                                        </p:tav>
                                        <p:tav tm="100000">
                                          <p:val>
                                            <p:strVal val="#ppt_x-0.05"/>
                                          </p:val>
                                        </p:tav>
                                      </p:tavLst>
                                    </p:anim>
                                    <p:anim calcmode="lin" valueType="num">
                                      <p:cBhvr>
                                        <p:cTn id="10" dur="800" decel="100000" fill="hold"/>
                                        <p:tgtEl>
                                          <p:spTgt spid="3482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482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4820"/>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4821"/>
                                        </p:tgtEl>
                                        <p:attrNameLst>
                                          <p:attrName>style.visibility</p:attrName>
                                        </p:attrNameLst>
                                      </p:cBhvr>
                                      <p:to>
                                        <p:strVal val="visible"/>
                                      </p:to>
                                    </p:set>
                                    <p:animEffect transition="in" filter="fade">
                                      <p:cBhvr>
                                        <p:cTn id="17" dur="800" decel="100000"/>
                                        <p:tgtEl>
                                          <p:spTgt spid="34821"/>
                                        </p:tgtEl>
                                      </p:cBhvr>
                                    </p:animEffect>
                                    <p:anim calcmode="lin" valueType="num">
                                      <p:cBhvr>
                                        <p:cTn id="18" dur="800" decel="100000" fill="hold"/>
                                        <p:tgtEl>
                                          <p:spTgt spid="34821"/>
                                        </p:tgtEl>
                                        <p:attrNameLst>
                                          <p:attrName>style.rotation</p:attrName>
                                        </p:attrNameLst>
                                      </p:cBhvr>
                                      <p:tavLst>
                                        <p:tav tm="0">
                                          <p:val>
                                            <p:fltVal val="-90"/>
                                          </p:val>
                                        </p:tav>
                                        <p:tav tm="100000">
                                          <p:val>
                                            <p:fltVal val="0"/>
                                          </p:val>
                                        </p:tav>
                                      </p:tavLst>
                                    </p:anim>
                                    <p:anim calcmode="lin" valueType="num">
                                      <p:cBhvr>
                                        <p:cTn id="19" dur="800" decel="100000" fill="hold"/>
                                        <p:tgtEl>
                                          <p:spTgt spid="34821"/>
                                        </p:tgtEl>
                                        <p:attrNameLst>
                                          <p:attrName>ppt_x</p:attrName>
                                        </p:attrNameLst>
                                      </p:cBhvr>
                                      <p:tavLst>
                                        <p:tav tm="0">
                                          <p:val>
                                            <p:strVal val="#ppt_x+0.4"/>
                                          </p:val>
                                        </p:tav>
                                        <p:tav tm="100000">
                                          <p:val>
                                            <p:strVal val="#ppt_x-0.05"/>
                                          </p:val>
                                        </p:tav>
                                      </p:tavLst>
                                    </p:anim>
                                    <p:anim calcmode="lin" valueType="num">
                                      <p:cBhvr>
                                        <p:cTn id="20" dur="800" decel="100000" fill="hold"/>
                                        <p:tgtEl>
                                          <p:spTgt spid="34821"/>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4821"/>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4821"/>
                                        </p:tgtEl>
                                        <p:attrNameLst>
                                          <p:attrName>ppt_y</p:attrName>
                                        </p:attrNameLst>
                                      </p:cBhvr>
                                      <p:tavLst>
                                        <p:tav tm="0">
                                          <p:val>
                                            <p:strVal val="#ppt_y+0.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4822"/>
                                        </p:tgtEl>
                                        <p:attrNameLst>
                                          <p:attrName>style.visibility</p:attrName>
                                        </p:attrNameLst>
                                      </p:cBhvr>
                                      <p:to>
                                        <p:strVal val="visible"/>
                                      </p:to>
                                    </p:set>
                                    <p:animEffect transition="in" filter="fade">
                                      <p:cBhvr>
                                        <p:cTn id="27" dur="800" decel="100000"/>
                                        <p:tgtEl>
                                          <p:spTgt spid="34822"/>
                                        </p:tgtEl>
                                      </p:cBhvr>
                                    </p:animEffect>
                                    <p:anim calcmode="lin" valueType="num">
                                      <p:cBhvr>
                                        <p:cTn id="28" dur="800" decel="100000" fill="hold"/>
                                        <p:tgtEl>
                                          <p:spTgt spid="34822"/>
                                        </p:tgtEl>
                                        <p:attrNameLst>
                                          <p:attrName>style.rotation</p:attrName>
                                        </p:attrNameLst>
                                      </p:cBhvr>
                                      <p:tavLst>
                                        <p:tav tm="0">
                                          <p:val>
                                            <p:fltVal val="-90"/>
                                          </p:val>
                                        </p:tav>
                                        <p:tav tm="100000">
                                          <p:val>
                                            <p:fltVal val="0"/>
                                          </p:val>
                                        </p:tav>
                                      </p:tavLst>
                                    </p:anim>
                                    <p:anim calcmode="lin" valueType="num">
                                      <p:cBhvr>
                                        <p:cTn id="29" dur="800" decel="100000" fill="hold"/>
                                        <p:tgtEl>
                                          <p:spTgt spid="34822"/>
                                        </p:tgtEl>
                                        <p:attrNameLst>
                                          <p:attrName>ppt_x</p:attrName>
                                        </p:attrNameLst>
                                      </p:cBhvr>
                                      <p:tavLst>
                                        <p:tav tm="0">
                                          <p:val>
                                            <p:strVal val="#ppt_x+0.4"/>
                                          </p:val>
                                        </p:tav>
                                        <p:tav tm="100000">
                                          <p:val>
                                            <p:strVal val="#ppt_x-0.05"/>
                                          </p:val>
                                        </p:tav>
                                      </p:tavLst>
                                    </p:anim>
                                    <p:anim calcmode="lin" valueType="num">
                                      <p:cBhvr>
                                        <p:cTn id="30" dur="800" decel="100000" fill="hold"/>
                                        <p:tgtEl>
                                          <p:spTgt spid="34822"/>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4822"/>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4822"/>
                                        </p:tgtEl>
                                        <p:attrNameLst>
                                          <p:attrName>ppt_y</p:attrName>
                                        </p:attrNameLst>
                                      </p:cBhvr>
                                      <p:tavLst>
                                        <p:tav tm="0">
                                          <p:val>
                                            <p:strVal val="#ppt_y+0.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dissolve">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p:bldP spid="34821" grpId="0"/>
      <p:bldP spid="348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r>
              <a:rPr lang="fr-CA" altLang="fr-FR" smtClean="0">
                <a:solidFill>
                  <a:srgbClr val="FFFF99"/>
                </a:solidFill>
              </a:rPr>
              <a:t>Explication de la conductivité de la chaleur</a:t>
            </a:r>
          </a:p>
        </p:txBody>
      </p:sp>
      <p:sp>
        <p:nvSpPr>
          <p:cNvPr id="5123" name="Espace réservé du contenu 2"/>
          <p:cNvSpPr>
            <a:spLocks noGrp="1"/>
          </p:cNvSpPr>
          <p:nvPr>
            <p:ph idx="1"/>
          </p:nvPr>
        </p:nvSpPr>
        <p:spPr/>
        <p:txBody>
          <a:bodyPr/>
          <a:lstStyle/>
          <a:p>
            <a:r>
              <a:rPr lang="fr-CA" altLang="fr-FR" smtClean="0">
                <a:solidFill>
                  <a:srgbClr val="FFFF99"/>
                </a:solidFill>
              </a:rPr>
              <a:t>Quand un métal est chauffé, les électrons recoivent de l’énergie et s’agitent.  Ils se heurtent alors aux autres électrons, causant ceux-ci a devenir agités et ainsi de suite. </a:t>
            </a:r>
          </a:p>
          <a:p>
            <a:r>
              <a:rPr lang="fr-CA" altLang="fr-FR" smtClean="0">
                <a:solidFill>
                  <a:srgbClr val="FFFF99"/>
                </a:solidFill>
              </a:rPr>
              <a:t>C’est pour cette raison que si l’extrémité d’une cuillere en métal est dans un liquide chaud, éventuellement, toute la cuillère sera chaude.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p:cNvSpPr>
            <a:spLocks noGrp="1"/>
          </p:cNvSpPr>
          <p:nvPr>
            <p:ph type="title"/>
          </p:nvPr>
        </p:nvSpPr>
        <p:spPr/>
        <p:txBody>
          <a:bodyPr/>
          <a:lstStyle/>
          <a:p>
            <a:r>
              <a:rPr lang="fr-CA" altLang="fr-FR" smtClean="0">
                <a:solidFill>
                  <a:srgbClr val="FFFF99"/>
                </a:solidFill>
              </a:rPr>
              <a:t>Explication de la conductivité de l’électricité</a:t>
            </a:r>
          </a:p>
        </p:txBody>
      </p:sp>
      <p:sp>
        <p:nvSpPr>
          <p:cNvPr id="6147" name="Espace réservé du contenu 2"/>
          <p:cNvSpPr>
            <a:spLocks noGrp="1"/>
          </p:cNvSpPr>
          <p:nvPr>
            <p:ph idx="1"/>
          </p:nvPr>
        </p:nvSpPr>
        <p:spPr/>
        <p:txBody>
          <a:bodyPr/>
          <a:lstStyle/>
          <a:p>
            <a:r>
              <a:rPr lang="fr-CA" altLang="fr-FR" smtClean="0">
                <a:solidFill>
                  <a:srgbClr val="FFFF99"/>
                </a:solidFill>
              </a:rPr>
              <a:t>Les électrons libres dans le métal ne sont pas rattachés à un atome.  Quand un courant électrique arrive, ce sont des électrons qui sont poussés dans le métal (le conducteur).  Les électrons qui arrivent repoussent les électrons du métal, qui eux repoussent les autres électrons et ainsi de suite tout le long du morceau de métal.  Les électrons ont donc tendance à vouloir sortir à l’autre extrémité.</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p:cNvSpPr>
            <a:spLocks noGrp="1"/>
          </p:cNvSpPr>
          <p:nvPr>
            <p:ph type="title"/>
          </p:nvPr>
        </p:nvSpPr>
        <p:spPr/>
        <p:txBody>
          <a:bodyPr/>
          <a:lstStyle/>
          <a:p>
            <a:r>
              <a:rPr lang="fr-CA" altLang="fr-FR" smtClean="0">
                <a:solidFill>
                  <a:srgbClr val="FFFF99"/>
                </a:solidFill>
              </a:rPr>
              <a:t>Explication de la malléabilité et de la ductilité</a:t>
            </a:r>
          </a:p>
        </p:txBody>
      </p:sp>
      <p:sp>
        <p:nvSpPr>
          <p:cNvPr id="7171" name="Espace réservé du contenu 2"/>
          <p:cNvSpPr>
            <a:spLocks noGrp="1"/>
          </p:cNvSpPr>
          <p:nvPr>
            <p:ph idx="1"/>
          </p:nvPr>
        </p:nvSpPr>
        <p:spPr/>
        <p:txBody>
          <a:bodyPr/>
          <a:lstStyle/>
          <a:p>
            <a:r>
              <a:rPr lang="fr-CA" altLang="fr-FR" u="sng" smtClean="0">
                <a:solidFill>
                  <a:srgbClr val="FFCCFF"/>
                </a:solidFill>
              </a:rPr>
              <a:t>Malléabilité</a:t>
            </a:r>
            <a:r>
              <a:rPr lang="fr-CA" altLang="fr-FR" smtClean="0">
                <a:solidFill>
                  <a:srgbClr val="FFCCFF"/>
                </a:solidFill>
              </a:rPr>
              <a:t>: capable d’être faconné, on peut lui donner la forme voulue</a:t>
            </a:r>
          </a:p>
          <a:p>
            <a:r>
              <a:rPr lang="fr-CA" altLang="fr-FR" u="sng" smtClean="0">
                <a:solidFill>
                  <a:srgbClr val="FFCCFF"/>
                </a:solidFill>
              </a:rPr>
              <a:t>Ductilité</a:t>
            </a:r>
            <a:r>
              <a:rPr lang="fr-CA" altLang="fr-FR" smtClean="0">
                <a:solidFill>
                  <a:srgbClr val="FFCCFF"/>
                </a:solidFill>
              </a:rPr>
              <a:t> : capable d’être étiré en fil</a:t>
            </a:r>
          </a:p>
          <a:p>
            <a:r>
              <a:rPr lang="fr-CA" altLang="fr-FR" smtClean="0">
                <a:solidFill>
                  <a:srgbClr val="FFFF99"/>
                </a:solidFill>
              </a:rPr>
              <a:t>Les électrons libres agissent comme la colle qui retient les ions positifs ensembles.  La chaleur ramollit la « colle » (les électrons ont plus d’énergie) et quand on refroidit le métal, les électrons qui ont moins d’énergie ne bougent plus, donc le métal redevient solide.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234363" cy="609600"/>
          </a:xfrm>
        </p:spPr>
        <p:txBody>
          <a:bodyPr/>
          <a:lstStyle/>
          <a:p>
            <a:pPr eaLnBrk="1" hangingPunct="1"/>
            <a:r>
              <a:rPr lang="fr-FR" altLang="fr-FR" sz="3600" smtClean="0">
                <a:solidFill>
                  <a:srgbClr val="FFFF99"/>
                </a:solidFill>
              </a:rPr>
              <a:t>Les trois types de liaison interatomique</a:t>
            </a:r>
          </a:p>
        </p:txBody>
      </p:sp>
      <p:sp>
        <p:nvSpPr>
          <p:cNvPr id="146435" name="Text Box 3"/>
          <p:cNvSpPr txBox="1">
            <a:spLocks noChangeArrowheads="1"/>
          </p:cNvSpPr>
          <p:nvPr/>
        </p:nvSpPr>
        <p:spPr bwMode="auto">
          <a:xfrm>
            <a:off x="381000" y="5943600"/>
            <a:ext cx="83073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Liaison ionique      liaison covalente     liaison métallique</a:t>
            </a:r>
          </a:p>
        </p:txBody>
      </p:sp>
      <p:grpSp>
        <p:nvGrpSpPr>
          <p:cNvPr id="2" name="Group 4"/>
          <p:cNvGrpSpPr>
            <a:grpSpLocks/>
          </p:cNvGrpSpPr>
          <p:nvPr/>
        </p:nvGrpSpPr>
        <p:grpSpPr bwMode="auto">
          <a:xfrm>
            <a:off x="3200400" y="1295400"/>
            <a:ext cx="2743200" cy="4419600"/>
            <a:chOff x="2016" y="816"/>
            <a:chExt cx="1728" cy="2784"/>
          </a:xfrm>
        </p:grpSpPr>
        <p:sp>
          <p:nvSpPr>
            <p:cNvPr id="8439" name="Rectangle 5"/>
            <p:cNvSpPr>
              <a:spLocks noChangeArrowheads="1"/>
            </p:cNvSpPr>
            <p:nvPr/>
          </p:nvSpPr>
          <p:spPr bwMode="auto">
            <a:xfrm>
              <a:off x="2016"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nvGrpSpPr>
            <p:cNvPr id="8440" name="Group 6"/>
            <p:cNvGrpSpPr>
              <a:grpSpLocks/>
            </p:cNvGrpSpPr>
            <p:nvPr/>
          </p:nvGrpSpPr>
          <p:grpSpPr bwMode="auto">
            <a:xfrm rot="3205185">
              <a:off x="2270" y="2837"/>
              <a:ext cx="578" cy="572"/>
              <a:chOff x="3792" y="1920"/>
              <a:chExt cx="720" cy="624"/>
            </a:xfrm>
          </p:grpSpPr>
          <p:sp>
            <p:nvSpPr>
              <p:cNvPr id="8463" name="Oval 7"/>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64" name="Oval 8"/>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41" name="Group 9"/>
            <p:cNvGrpSpPr>
              <a:grpSpLocks/>
            </p:cNvGrpSpPr>
            <p:nvPr/>
          </p:nvGrpSpPr>
          <p:grpSpPr bwMode="auto">
            <a:xfrm rot="4068170">
              <a:off x="2979" y="2834"/>
              <a:ext cx="578" cy="572"/>
              <a:chOff x="3792" y="1920"/>
              <a:chExt cx="720" cy="624"/>
            </a:xfrm>
          </p:grpSpPr>
          <p:sp>
            <p:nvSpPr>
              <p:cNvPr id="8461" name="Oval 10"/>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62" name="Oval 11"/>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sp>
          <p:nvSpPr>
            <p:cNvPr id="8442" name="Oval 12"/>
            <p:cNvSpPr>
              <a:spLocks noChangeArrowheads="1"/>
            </p:cNvSpPr>
            <p:nvPr/>
          </p:nvSpPr>
          <p:spPr bwMode="auto">
            <a:xfrm>
              <a:off x="2904" y="912"/>
              <a:ext cx="440" cy="375"/>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43" name="Oval 13"/>
            <p:cNvSpPr>
              <a:spLocks noChangeArrowheads="1"/>
            </p:cNvSpPr>
            <p:nvPr/>
          </p:nvSpPr>
          <p:spPr bwMode="auto">
            <a:xfrm>
              <a:off x="2200" y="954"/>
              <a:ext cx="396" cy="333"/>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44" name="Line 14"/>
            <p:cNvSpPr>
              <a:spLocks noChangeShapeType="1"/>
            </p:cNvSpPr>
            <p:nvPr/>
          </p:nvSpPr>
          <p:spPr bwMode="auto">
            <a:xfrm>
              <a:off x="2552" y="1287"/>
              <a:ext cx="220" cy="209"/>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8445" name="Line 15"/>
            <p:cNvSpPr>
              <a:spLocks noChangeShapeType="1"/>
            </p:cNvSpPr>
            <p:nvPr/>
          </p:nvSpPr>
          <p:spPr bwMode="auto">
            <a:xfrm flipH="1">
              <a:off x="2816" y="1287"/>
              <a:ext cx="176" cy="209"/>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8446" name="Oval 16"/>
            <p:cNvSpPr>
              <a:spLocks noChangeArrowheads="1"/>
            </p:cNvSpPr>
            <p:nvPr/>
          </p:nvSpPr>
          <p:spPr bwMode="auto">
            <a:xfrm>
              <a:off x="2420" y="1538"/>
              <a:ext cx="396" cy="333"/>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47" name="Oval 17"/>
            <p:cNvSpPr>
              <a:spLocks noChangeArrowheads="1"/>
            </p:cNvSpPr>
            <p:nvPr/>
          </p:nvSpPr>
          <p:spPr bwMode="auto">
            <a:xfrm>
              <a:off x="2728" y="1496"/>
              <a:ext cx="440" cy="375"/>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48" name="Rectangle 18"/>
            <p:cNvSpPr>
              <a:spLocks noChangeArrowheads="1"/>
            </p:cNvSpPr>
            <p:nvPr/>
          </p:nvSpPr>
          <p:spPr bwMode="auto">
            <a:xfrm>
              <a:off x="2244" y="995"/>
              <a:ext cx="31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 </a:t>
              </a:r>
            </a:p>
          </p:txBody>
        </p:sp>
        <p:sp>
          <p:nvSpPr>
            <p:cNvPr id="8449" name="Rectangle 19"/>
            <p:cNvSpPr>
              <a:spLocks noChangeArrowheads="1"/>
            </p:cNvSpPr>
            <p:nvPr/>
          </p:nvSpPr>
          <p:spPr bwMode="auto">
            <a:xfrm>
              <a:off x="2992" y="995"/>
              <a:ext cx="29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Br</a:t>
              </a:r>
            </a:p>
          </p:txBody>
        </p:sp>
        <p:sp>
          <p:nvSpPr>
            <p:cNvPr id="8450" name="Rectangle 20"/>
            <p:cNvSpPr>
              <a:spLocks noChangeArrowheads="1"/>
            </p:cNvSpPr>
            <p:nvPr/>
          </p:nvSpPr>
          <p:spPr bwMode="auto">
            <a:xfrm>
              <a:off x="2464" y="1579"/>
              <a:ext cx="65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     Br</a:t>
              </a:r>
            </a:p>
          </p:txBody>
        </p:sp>
        <p:sp>
          <p:nvSpPr>
            <p:cNvPr id="8451" name="Line 21"/>
            <p:cNvSpPr>
              <a:spLocks noChangeShapeType="1"/>
            </p:cNvSpPr>
            <p:nvPr/>
          </p:nvSpPr>
          <p:spPr bwMode="auto">
            <a:xfrm>
              <a:off x="2688" y="1728"/>
              <a:ext cx="176" cy="0"/>
            </a:xfrm>
            <a:prstGeom prst="line">
              <a:avLst/>
            </a:prstGeom>
            <a:noFill/>
            <a:ln w="28575">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fr-CA"/>
            </a:p>
          </p:txBody>
        </p:sp>
        <p:grpSp>
          <p:nvGrpSpPr>
            <p:cNvPr id="8452" name="Group 22"/>
            <p:cNvGrpSpPr>
              <a:grpSpLocks/>
            </p:cNvGrpSpPr>
            <p:nvPr/>
          </p:nvGrpSpPr>
          <p:grpSpPr bwMode="auto">
            <a:xfrm>
              <a:off x="2112" y="2038"/>
              <a:ext cx="660" cy="543"/>
              <a:chOff x="3792" y="1920"/>
              <a:chExt cx="720" cy="624"/>
            </a:xfrm>
          </p:grpSpPr>
          <p:sp>
            <p:nvSpPr>
              <p:cNvPr id="8459" name="Oval 23"/>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60" name="Oval 24"/>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53" name="Group 25"/>
            <p:cNvGrpSpPr>
              <a:grpSpLocks/>
            </p:cNvGrpSpPr>
            <p:nvPr/>
          </p:nvGrpSpPr>
          <p:grpSpPr bwMode="auto">
            <a:xfrm rot="1405866">
              <a:off x="2553" y="2405"/>
              <a:ext cx="616" cy="542"/>
              <a:chOff x="3792" y="1920"/>
              <a:chExt cx="720" cy="624"/>
            </a:xfrm>
          </p:grpSpPr>
          <p:sp>
            <p:nvSpPr>
              <p:cNvPr id="8457" name="Oval 26"/>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58" name="Oval 27"/>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54" name="Group 28"/>
            <p:cNvGrpSpPr>
              <a:grpSpLocks/>
            </p:cNvGrpSpPr>
            <p:nvPr/>
          </p:nvGrpSpPr>
          <p:grpSpPr bwMode="auto">
            <a:xfrm rot="-3663278">
              <a:off x="3092" y="2130"/>
              <a:ext cx="559" cy="544"/>
              <a:chOff x="3792" y="1920"/>
              <a:chExt cx="720" cy="624"/>
            </a:xfrm>
          </p:grpSpPr>
          <p:sp>
            <p:nvSpPr>
              <p:cNvPr id="8455" name="Oval 29"/>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56" name="Oval 30"/>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 name="Group 31"/>
          <p:cNvGrpSpPr>
            <a:grpSpLocks/>
          </p:cNvGrpSpPr>
          <p:nvPr/>
        </p:nvGrpSpPr>
        <p:grpSpPr bwMode="auto">
          <a:xfrm>
            <a:off x="228600" y="1143000"/>
            <a:ext cx="2743200" cy="4572000"/>
            <a:chOff x="144" y="720"/>
            <a:chExt cx="1728" cy="2880"/>
          </a:xfrm>
        </p:grpSpPr>
        <p:sp>
          <p:nvSpPr>
            <p:cNvPr id="8314" name="Rectangle 32"/>
            <p:cNvSpPr>
              <a:spLocks noChangeArrowheads="1"/>
            </p:cNvSpPr>
            <p:nvPr/>
          </p:nvSpPr>
          <p:spPr bwMode="auto">
            <a:xfrm>
              <a:off x="144"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nvGrpSpPr>
            <p:cNvPr id="8315" name="Group 33"/>
            <p:cNvGrpSpPr>
              <a:grpSpLocks/>
            </p:cNvGrpSpPr>
            <p:nvPr/>
          </p:nvGrpSpPr>
          <p:grpSpPr bwMode="auto">
            <a:xfrm>
              <a:off x="192" y="1968"/>
              <a:ext cx="1680" cy="1496"/>
              <a:chOff x="720" y="1392"/>
              <a:chExt cx="2160" cy="1954"/>
            </a:xfrm>
          </p:grpSpPr>
          <p:grpSp>
            <p:nvGrpSpPr>
              <p:cNvPr id="8331" name="Group 34"/>
              <p:cNvGrpSpPr>
                <a:grpSpLocks/>
              </p:cNvGrpSpPr>
              <p:nvPr/>
            </p:nvGrpSpPr>
            <p:grpSpPr bwMode="auto">
              <a:xfrm>
                <a:off x="720" y="1392"/>
                <a:ext cx="1632" cy="1426"/>
                <a:chOff x="720" y="1392"/>
                <a:chExt cx="1632" cy="1426"/>
              </a:xfrm>
            </p:grpSpPr>
            <p:grpSp>
              <p:nvGrpSpPr>
                <p:cNvPr id="8413" name="Group 35"/>
                <p:cNvGrpSpPr>
                  <a:grpSpLocks/>
                </p:cNvGrpSpPr>
                <p:nvPr/>
              </p:nvGrpSpPr>
              <p:grpSpPr bwMode="auto">
                <a:xfrm>
                  <a:off x="720" y="1392"/>
                  <a:ext cx="1632" cy="754"/>
                  <a:chOff x="720" y="1392"/>
                  <a:chExt cx="1632" cy="754"/>
                </a:xfrm>
              </p:grpSpPr>
              <p:grpSp>
                <p:nvGrpSpPr>
                  <p:cNvPr id="8427" name="Group 36"/>
                  <p:cNvGrpSpPr>
                    <a:grpSpLocks/>
                  </p:cNvGrpSpPr>
                  <p:nvPr/>
                </p:nvGrpSpPr>
                <p:grpSpPr bwMode="auto">
                  <a:xfrm>
                    <a:off x="720" y="1392"/>
                    <a:ext cx="480" cy="706"/>
                    <a:chOff x="816" y="2112"/>
                    <a:chExt cx="480" cy="706"/>
                  </a:xfrm>
                </p:grpSpPr>
                <p:sp>
                  <p:nvSpPr>
                    <p:cNvPr id="8437" name="Oval 3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38" name="Oval 3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28" name="Group 39"/>
                  <p:cNvGrpSpPr>
                    <a:grpSpLocks/>
                  </p:cNvGrpSpPr>
                  <p:nvPr/>
                </p:nvGrpSpPr>
                <p:grpSpPr bwMode="auto">
                  <a:xfrm>
                    <a:off x="1488" y="1392"/>
                    <a:ext cx="480" cy="706"/>
                    <a:chOff x="816" y="2112"/>
                    <a:chExt cx="480" cy="706"/>
                  </a:xfrm>
                </p:grpSpPr>
                <p:sp>
                  <p:nvSpPr>
                    <p:cNvPr id="8435" name="Oval 4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36" name="Oval 4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29" name="Group 42"/>
                  <p:cNvGrpSpPr>
                    <a:grpSpLocks/>
                  </p:cNvGrpSpPr>
                  <p:nvPr/>
                </p:nvGrpSpPr>
                <p:grpSpPr bwMode="auto">
                  <a:xfrm flipV="1">
                    <a:off x="1104" y="1440"/>
                    <a:ext cx="480" cy="706"/>
                    <a:chOff x="816" y="2112"/>
                    <a:chExt cx="480" cy="706"/>
                  </a:xfrm>
                </p:grpSpPr>
                <p:sp>
                  <p:nvSpPr>
                    <p:cNvPr id="8433" name="Oval 4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34" name="Oval 4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30" name="Group 45"/>
                  <p:cNvGrpSpPr>
                    <a:grpSpLocks/>
                  </p:cNvGrpSpPr>
                  <p:nvPr/>
                </p:nvGrpSpPr>
                <p:grpSpPr bwMode="auto">
                  <a:xfrm flipV="1">
                    <a:off x="1872" y="1440"/>
                    <a:ext cx="480" cy="706"/>
                    <a:chOff x="816" y="2112"/>
                    <a:chExt cx="480" cy="706"/>
                  </a:xfrm>
                </p:grpSpPr>
                <p:sp>
                  <p:nvSpPr>
                    <p:cNvPr id="8431" name="Oval 4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32" name="Oval 4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414" name="Group 48"/>
                <p:cNvGrpSpPr>
                  <a:grpSpLocks/>
                </p:cNvGrpSpPr>
                <p:nvPr/>
              </p:nvGrpSpPr>
              <p:grpSpPr bwMode="auto">
                <a:xfrm>
                  <a:off x="720" y="2064"/>
                  <a:ext cx="1632" cy="754"/>
                  <a:chOff x="720" y="1392"/>
                  <a:chExt cx="1632" cy="754"/>
                </a:xfrm>
              </p:grpSpPr>
              <p:grpSp>
                <p:nvGrpSpPr>
                  <p:cNvPr id="8415" name="Group 49"/>
                  <p:cNvGrpSpPr>
                    <a:grpSpLocks/>
                  </p:cNvGrpSpPr>
                  <p:nvPr/>
                </p:nvGrpSpPr>
                <p:grpSpPr bwMode="auto">
                  <a:xfrm>
                    <a:off x="720" y="1392"/>
                    <a:ext cx="480" cy="706"/>
                    <a:chOff x="816" y="2112"/>
                    <a:chExt cx="480" cy="706"/>
                  </a:xfrm>
                </p:grpSpPr>
                <p:sp>
                  <p:nvSpPr>
                    <p:cNvPr id="8425" name="Oval 5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26" name="Oval 5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16" name="Group 52"/>
                  <p:cNvGrpSpPr>
                    <a:grpSpLocks/>
                  </p:cNvGrpSpPr>
                  <p:nvPr/>
                </p:nvGrpSpPr>
                <p:grpSpPr bwMode="auto">
                  <a:xfrm>
                    <a:off x="1488" y="1392"/>
                    <a:ext cx="480" cy="706"/>
                    <a:chOff x="816" y="2112"/>
                    <a:chExt cx="480" cy="706"/>
                  </a:xfrm>
                </p:grpSpPr>
                <p:sp>
                  <p:nvSpPr>
                    <p:cNvPr id="8423" name="Oval 5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24" name="Oval 5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17" name="Group 55"/>
                  <p:cNvGrpSpPr>
                    <a:grpSpLocks/>
                  </p:cNvGrpSpPr>
                  <p:nvPr/>
                </p:nvGrpSpPr>
                <p:grpSpPr bwMode="auto">
                  <a:xfrm flipV="1">
                    <a:off x="1104" y="1440"/>
                    <a:ext cx="480" cy="706"/>
                    <a:chOff x="816" y="2112"/>
                    <a:chExt cx="480" cy="706"/>
                  </a:xfrm>
                </p:grpSpPr>
                <p:sp>
                  <p:nvSpPr>
                    <p:cNvPr id="8421" name="Oval 5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22" name="Oval 5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18" name="Group 58"/>
                  <p:cNvGrpSpPr>
                    <a:grpSpLocks/>
                  </p:cNvGrpSpPr>
                  <p:nvPr/>
                </p:nvGrpSpPr>
                <p:grpSpPr bwMode="auto">
                  <a:xfrm flipV="1">
                    <a:off x="1872" y="1440"/>
                    <a:ext cx="480" cy="706"/>
                    <a:chOff x="816" y="2112"/>
                    <a:chExt cx="480" cy="706"/>
                  </a:xfrm>
                </p:grpSpPr>
                <p:sp>
                  <p:nvSpPr>
                    <p:cNvPr id="8419" name="Oval 59"/>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20" name="Oval 60"/>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8332" name="Group 61"/>
              <p:cNvGrpSpPr>
                <a:grpSpLocks/>
              </p:cNvGrpSpPr>
              <p:nvPr/>
            </p:nvGrpSpPr>
            <p:grpSpPr bwMode="auto">
              <a:xfrm flipV="1">
                <a:off x="864" y="1584"/>
                <a:ext cx="1632" cy="1426"/>
                <a:chOff x="720" y="1392"/>
                <a:chExt cx="1632" cy="1426"/>
              </a:xfrm>
            </p:grpSpPr>
            <p:grpSp>
              <p:nvGrpSpPr>
                <p:cNvPr id="8387" name="Group 62"/>
                <p:cNvGrpSpPr>
                  <a:grpSpLocks/>
                </p:cNvGrpSpPr>
                <p:nvPr/>
              </p:nvGrpSpPr>
              <p:grpSpPr bwMode="auto">
                <a:xfrm>
                  <a:off x="720" y="1392"/>
                  <a:ext cx="1632" cy="754"/>
                  <a:chOff x="720" y="1392"/>
                  <a:chExt cx="1632" cy="754"/>
                </a:xfrm>
              </p:grpSpPr>
              <p:grpSp>
                <p:nvGrpSpPr>
                  <p:cNvPr id="8401" name="Group 63"/>
                  <p:cNvGrpSpPr>
                    <a:grpSpLocks/>
                  </p:cNvGrpSpPr>
                  <p:nvPr/>
                </p:nvGrpSpPr>
                <p:grpSpPr bwMode="auto">
                  <a:xfrm>
                    <a:off x="720" y="1392"/>
                    <a:ext cx="480" cy="706"/>
                    <a:chOff x="816" y="2112"/>
                    <a:chExt cx="480" cy="706"/>
                  </a:xfrm>
                </p:grpSpPr>
                <p:sp>
                  <p:nvSpPr>
                    <p:cNvPr id="8411" name="Oval 6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12" name="Oval 6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02" name="Group 66"/>
                  <p:cNvGrpSpPr>
                    <a:grpSpLocks/>
                  </p:cNvGrpSpPr>
                  <p:nvPr/>
                </p:nvGrpSpPr>
                <p:grpSpPr bwMode="auto">
                  <a:xfrm>
                    <a:off x="1488" y="1392"/>
                    <a:ext cx="480" cy="706"/>
                    <a:chOff x="816" y="2112"/>
                    <a:chExt cx="480" cy="706"/>
                  </a:xfrm>
                </p:grpSpPr>
                <p:sp>
                  <p:nvSpPr>
                    <p:cNvPr id="8409" name="Oval 6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10" name="Oval 6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03" name="Group 69"/>
                  <p:cNvGrpSpPr>
                    <a:grpSpLocks/>
                  </p:cNvGrpSpPr>
                  <p:nvPr/>
                </p:nvGrpSpPr>
                <p:grpSpPr bwMode="auto">
                  <a:xfrm flipV="1">
                    <a:off x="1104" y="1440"/>
                    <a:ext cx="480" cy="706"/>
                    <a:chOff x="816" y="2112"/>
                    <a:chExt cx="480" cy="706"/>
                  </a:xfrm>
                </p:grpSpPr>
                <p:sp>
                  <p:nvSpPr>
                    <p:cNvPr id="8407" name="Oval 7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08" name="Oval 7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404" name="Group 72"/>
                  <p:cNvGrpSpPr>
                    <a:grpSpLocks/>
                  </p:cNvGrpSpPr>
                  <p:nvPr/>
                </p:nvGrpSpPr>
                <p:grpSpPr bwMode="auto">
                  <a:xfrm flipV="1">
                    <a:off x="1872" y="1440"/>
                    <a:ext cx="480" cy="706"/>
                    <a:chOff x="816" y="2112"/>
                    <a:chExt cx="480" cy="706"/>
                  </a:xfrm>
                </p:grpSpPr>
                <p:sp>
                  <p:nvSpPr>
                    <p:cNvPr id="8405" name="Oval 7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06" name="Oval 7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388" name="Group 75"/>
                <p:cNvGrpSpPr>
                  <a:grpSpLocks/>
                </p:cNvGrpSpPr>
                <p:nvPr/>
              </p:nvGrpSpPr>
              <p:grpSpPr bwMode="auto">
                <a:xfrm>
                  <a:off x="720" y="2064"/>
                  <a:ext cx="1632" cy="754"/>
                  <a:chOff x="720" y="1392"/>
                  <a:chExt cx="1632" cy="754"/>
                </a:xfrm>
              </p:grpSpPr>
              <p:grpSp>
                <p:nvGrpSpPr>
                  <p:cNvPr id="8389" name="Group 76"/>
                  <p:cNvGrpSpPr>
                    <a:grpSpLocks/>
                  </p:cNvGrpSpPr>
                  <p:nvPr/>
                </p:nvGrpSpPr>
                <p:grpSpPr bwMode="auto">
                  <a:xfrm>
                    <a:off x="720" y="1392"/>
                    <a:ext cx="480" cy="706"/>
                    <a:chOff x="816" y="2112"/>
                    <a:chExt cx="480" cy="706"/>
                  </a:xfrm>
                </p:grpSpPr>
                <p:sp>
                  <p:nvSpPr>
                    <p:cNvPr id="8399" name="Oval 7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400" name="Oval 7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90" name="Group 79"/>
                  <p:cNvGrpSpPr>
                    <a:grpSpLocks/>
                  </p:cNvGrpSpPr>
                  <p:nvPr/>
                </p:nvGrpSpPr>
                <p:grpSpPr bwMode="auto">
                  <a:xfrm>
                    <a:off x="1488" y="1392"/>
                    <a:ext cx="480" cy="706"/>
                    <a:chOff x="816" y="2112"/>
                    <a:chExt cx="480" cy="706"/>
                  </a:xfrm>
                </p:grpSpPr>
                <p:sp>
                  <p:nvSpPr>
                    <p:cNvPr id="8397" name="Oval 8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98" name="Oval 8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91" name="Group 82"/>
                  <p:cNvGrpSpPr>
                    <a:grpSpLocks/>
                  </p:cNvGrpSpPr>
                  <p:nvPr/>
                </p:nvGrpSpPr>
                <p:grpSpPr bwMode="auto">
                  <a:xfrm flipV="1">
                    <a:off x="1104" y="1440"/>
                    <a:ext cx="480" cy="706"/>
                    <a:chOff x="816" y="2112"/>
                    <a:chExt cx="480" cy="706"/>
                  </a:xfrm>
                </p:grpSpPr>
                <p:sp>
                  <p:nvSpPr>
                    <p:cNvPr id="8395" name="Oval 8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96" name="Oval 8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92" name="Group 85"/>
                  <p:cNvGrpSpPr>
                    <a:grpSpLocks/>
                  </p:cNvGrpSpPr>
                  <p:nvPr/>
                </p:nvGrpSpPr>
                <p:grpSpPr bwMode="auto">
                  <a:xfrm flipV="1">
                    <a:off x="1872" y="1440"/>
                    <a:ext cx="480" cy="706"/>
                    <a:chOff x="816" y="2112"/>
                    <a:chExt cx="480" cy="706"/>
                  </a:xfrm>
                </p:grpSpPr>
                <p:sp>
                  <p:nvSpPr>
                    <p:cNvPr id="8393" name="Oval 8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94" name="Oval 8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8333" name="Group 88"/>
              <p:cNvGrpSpPr>
                <a:grpSpLocks/>
              </p:cNvGrpSpPr>
              <p:nvPr/>
            </p:nvGrpSpPr>
            <p:grpSpPr bwMode="auto">
              <a:xfrm>
                <a:off x="1104" y="1776"/>
                <a:ext cx="1632" cy="1426"/>
                <a:chOff x="720" y="1392"/>
                <a:chExt cx="1632" cy="1426"/>
              </a:xfrm>
            </p:grpSpPr>
            <p:grpSp>
              <p:nvGrpSpPr>
                <p:cNvPr id="8361" name="Group 89"/>
                <p:cNvGrpSpPr>
                  <a:grpSpLocks/>
                </p:cNvGrpSpPr>
                <p:nvPr/>
              </p:nvGrpSpPr>
              <p:grpSpPr bwMode="auto">
                <a:xfrm>
                  <a:off x="720" y="1392"/>
                  <a:ext cx="1632" cy="754"/>
                  <a:chOff x="720" y="1392"/>
                  <a:chExt cx="1632" cy="754"/>
                </a:xfrm>
              </p:grpSpPr>
              <p:grpSp>
                <p:nvGrpSpPr>
                  <p:cNvPr id="8375" name="Group 90"/>
                  <p:cNvGrpSpPr>
                    <a:grpSpLocks/>
                  </p:cNvGrpSpPr>
                  <p:nvPr/>
                </p:nvGrpSpPr>
                <p:grpSpPr bwMode="auto">
                  <a:xfrm>
                    <a:off x="720" y="1392"/>
                    <a:ext cx="480" cy="706"/>
                    <a:chOff x="816" y="2112"/>
                    <a:chExt cx="480" cy="706"/>
                  </a:xfrm>
                </p:grpSpPr>
                <p:sp>
                  <p:nvSpPr>
                    <p:cNvPr id="8385" name="Oval 9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86" name="Oval 9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76" name="Group 93"/>
                  <p:cNvGrpSpPr>
                    <a:grpSpLocks/>
                  </p:cNvGrpSpPr>
                  <p:nvPr/>
                </p:nvGrpSpPr>
                <p:grpSpPr bwMode="auto">
                  <a:xfrm>
                    <a:off x="1488" y="1392"/>
                    <a:ext cx="480" cy="706"/>
                    <a:chOff x="816" y="2112"/>
                    <a:chExt cx="480" cy="706"/>
                  </a:xfrm>
                </p:grpSpPr>
                <p:sp>
                  <p:nvSpPr>
                    <p:cNvPr id="8383" name="Oval 9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84" name="Oval 9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77" name="Group 96"/>
                  <p:cNvGrpSpPr>
                    <a:grpSpLocks/>
                  </p:cNvGrpSpPr>
                  <p:nvPr/>
                </p:nvGrpSpPr>
                <p:grpSpPr bwMode="auto">
                  <a:xfrm flipV="1">
                    <a:off x="1104" y="1440"/>
                    <a:ext cx="480" cy="706"/>
                    <a:chOff x="816" y="2112"/>
                    <a:chExt cx="480" cy="706"/>
                  </a:xfrm>
                </p:grpSpPr>
                <p:sp>
                  <p:nvSpPr>
                    <p:cNvPr id="8381" name="Oval 9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82" name="Oval 9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78" name="Group 99"/>
                  <p:cNvGrpSpPr>
                    <a:grpSpLocks/>
                  </p:cNvGrpSpPr>
                  <p:nvPr/>
                </p:nvGrpSpPr>
                <p:grpSpPr bwMode="auto">
                  <a:xfrm flipV="1">
                    <a:off x="1872" y="1440"/>
                    <a:ext cx="480" cy="706"/>
                    <a:chOff x="816" y="2112"/>
                    <a:chExt cx="480" cy="706"/>
                  </a:xfrm>
                </p:grpSpPr>
                <p:sp>
                  <p:nvSpPr>
                    <p:cNvPr id="8379" name="Oval 10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80" name="Oval 10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362" name="Group 102"/>
                <p:cNvGrpSpPr>
                  <a:grpSpLocks/>
                </p:cNvGrpSpPr>
                <p:nvPr/>
              </p:nvGrpSpPr>
              <p:grpSpPr bwMode="auto">
                <a:xfrm>
                  <a:off x="720" y="2064"/>
                  <a:ext cx="1632" cy="754"/>
                  <a:chOff x="720" y="1392"/>
                  <a:chExt cx="1632" cy="754"/>
                </a:xfrm>
              </p:grpSpPr>
              <p:grpSp>
                <p:nvGrpSpPr>
                  <p:cNvPr id="8363" name="Group 103"/>
                  <p:cNvGrpSpPr>
                    <a:grpSpLocks/>
                  </p:cNvGrpSpPr>
                  <p:nvPr/>
                </p:nvGrpSpPr>
                <p:grpSpPr bwMode="auto">
                  <a:xfrm>
                    <a:off x="720" y="1392"/>
                    <a:ext cx="480" cy="706"/>
                    <a:chOff x="816" y="2112"/>
                    <a:chExt cx="480" cy="706"/>
                  </a:xfrm>
                </p:grpSpPr>
                <p:sp>
                  <p:nvSpPr>
                    <p:cNvPr id="8373" name="Oval 10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74" name="Oval 10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64" name="Group 106"/>
                  <p:cNvGrpSpPr>
                    <a:grpSpLocks/>
                  </p:cNvGrpSpPr>
                  <p:nvPr/>
                </p:nvGrpSpPr>
                <p:grpSpPr bwMode="auto">
                  <a:xfrm>
                    <a:off x="1488" y="1392"/>
                    <a:ext cx="480" cy="706"/>
                    <a:chOff x="816" y="2112"/>
                    <a:chExt cx="480" cy="706"/>
                  </a:xfrm>
                </p:grpSpPr>
                <p:sp>
                  <p:nvSpPr>
                    <p:cNvPr id="8371" name="Oval 10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72" name="Oval 10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65" name="Group 109"/>
                  <p:cNvGrpSpPr>
                    <a:grpSpLocks/>
                  </p:cNvGrpSpPr>
                  <p:nvPr/>
                </p:nvGrpSpPr>
                <p:grpSpPr bwMode="auto">
                  <a:xfrm flipV="1">
                    <a:off x="1104" y="1440"/>
                    <a:ext cx="480" cy="706"/>
                    <a:chOff x="816" y="2112"/>
                    <a:chExt cx="480" cy="706"/>
                  </a:xfrm>
                </p:grpSpPr>
                <p:sp>
                  <p:nvSpPr>
                    <p:cNvPr id="8369" name="Oval 11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70" name="Oval 11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66" name="Group 112"/>
                  <p:cNvGrpSpPr>
                    <a:grpSpLocks/>
                  </p:cNvGrpSpPr>
                  <p:nvPr/>
                </p:nvGrpSpPr>
                <p:grpSpPr bwMode="auto">
                  <a:xfrm flipV="1">
                    <a:off x="1872" y="1440"/>
                    <a:ext cx="480" cy="706"/>
                    <a:chOff x="816" y="2112"/>
                    <a:chExt cx="480" cy="706"/>
                  </a:xfrm>
                </p:grpSpPr>
                <p:sp>
                  <p:nvSpPr>
                    <p:cNvPr id="8367" name="Oval 11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68" name="Oval 11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8334" name="Group 115"/>
              <p:cNvGrpSpPr>
                <a:grpSpLocks/>
              </p:cNvGrpSpPr>
              <p:nvPr/>
            </p:nvGrpSpPr>
            <p:grpSpPr bwMode="auto">
              <a:xfrm flipV="1">
                <a:off x="1248" y="1920"/>
                <a:ext cx="1632" cy="1426"/>
                <a:chOff x="720" y="1392"/>
                <a:chExt cx="1632" cy="1426"/>
              </a:xfrm>
            </p:grpSpPr>
            <p:grpSp>
              <p:nvGrpSpPr>
                <p:cNvPr id="8335" name="Group 116"/>
                <p:cNvGrpSpPr>
                  <a:grpSpLocks/>
                </p:cNvGrpSpPr>
                <p:nvPr/>
              </p:nvGrpSpPr>
              <p:grpSpPr bwMode="auto">
                <a:xfrm>
                  <a:off x="720" y="1392"/>
                  <a:ext cx="1632" cy="754"/>
                  <a:chOff x="720" y="1392"/>
                  <a:chExt cx="1632" cy="754"/>
                </a:xfrm>
              </p:grpSpPr>
              <p:grpSp>
                <p:nvGrpSpPr>
                  <p:cNvPr id="8349" name="Group 117"/>
                  <p:cNvGrpSpPr>
                    <a:grpSpLocks/>
                  </p:cNvGrpSpPr>
                  <p:nvPr/>
                </p:nvGrpSpPr>
                <p:grpSpPr bwMode="auto">
                  <a:xfrm>
                    <a:off x="720" y="1392"/>
                    <a:ext cx="480" cy="706"/>
                    <a:chOff x="816" y="2112"/>
                    <a:chExt cx="480" cy="706"/>
                  </a:xfrm>
                </p:grpSpPr>
                <p:sp>
                  <p:nvSpPr>
                    <p:cNvPr id="8359" name="Oval 118"/>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60" name="Oval 119"/>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50" name="Group 120"/>
                  <p:cNvGrpSpPr>
                    <a:grpSpLocks/>
                  </p:cNvGrpSpPr>
                  <p:nvPr/>
                </p:nvGrpSpPr>
                <p:grpSpPr bwMode="auto">
                  <a:xfrm>
                    <a:off x="1488" y="1392"/>
                    <a:ext cx="480" cy="706"/>
                    <a:chOff x="816" y="2112"/>
                    <a:chExt cx="480" cy="706"/>
                  </a:xfrm>
                </p:grpSpPr>
                <p:sp>
                  <p:nvSpPr>
                    <p:cNvPr id="8357" name="Oval 12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58" name="Oval 12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51" name="Group 123"/>
                  <p:cNvGrpSpPr>
                    <a:grpSpLocks/>
                  </p:cNvGrpSpPr>
                  <p:nvPr/>
                </p:nvGrpSpPr>
                <p:grpSpPr bwMode="auto">
                  <a:xfrm flipV="1">
                    <a:off x="1104" y="1440"/>
                    <a:ext cx="480" cy="706"/>
                    <a:chOff x="816" y="2112"/>
                    <a:chExt cx="480" cy="706"/>
                  </a:xfrm>
                </p:grpSpPr>
                <p:sp>
                  <p:nvSpPr>
                    <p:cNvPr id="8355" name="Oval 12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56" name="Oval 12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52" name="Group 126"/>
                  <p:cNvGrpSpPr>
                    <a:grpSpLocks/>
                  </p:cNvGrpSpPr>
                  <p:nvPr/>
                </p:nvGrpSpPr>
                <p:grpSpPr bwMode="auto">
                  <a:xfrm flipV="1">
                    <a:off x="1872" y="1440"/>
                    <a:ext cx="480" cy="706"/>
                    <a:chOff x="816" y="2112"/>
                    <a:chExt cx="480" cy="706"/>
                  </a:xfrm>
                </p:grpSpPr>
                <p:sp>
                  <p:nvSpPr>
                    <p:cNvPr id="8353" name="Oval 12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54" name="Oval 12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336" name="Group 129"/>
                <p:cNvGrpSpPr>
                  <a:grpSpLocks/>
                </p:cNvGrpSpPr>
                <p:nvPr/>
              </p:nvGrpSpPr>
              <p:grpSpPr bwMode="auto">
                <a:xfrm>
                  <a:off x="720" y="2064"/>
                  <a:ext cx="1632" cy="754"/>
                  <a:chOff x="720" y="1392"/>
                  <a:chExt cx="1632" cy="754"/>
                </a:xfrm>
              </p:grpSpPr>
              <p:grpSp>
                <p:nvGrpSpPr>
                  <p:cNvPr id="8337" name="Group 130"/>
                  <p:cNvGrpSpPr>
                    <a:grpSpLocks/>
                  </p:cNvGrpSpPr>
                  <p:nvPr/>
                </p:nvGrpSpPr>
                <p:grpSpPr bwMode="auto">
                  <a:xfrm>
                    <a:off x="720" y="1392"/>
                    <a:ext cx="480" cy="706"/>
                    <a:chOff x="816" y="2112"/>
                    <a:chExt cx="480" cy="706"/>
                  </a:xfrm>
                </p:grpSpPr>
                <p:sp>
                  <p:nvSpPr>
                    <p:cNvPr id="8347" name="Oval 13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48" name="Oval 13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38" name="Group 133"/>
                  <p:cNvGrpSpPr>
                    <a:grpSpLocks/>
                  </p:cNvGrpSpPr>
                  <p:nvPr/>
                </p:nvGrpSpPr>
                <p:grpSpPr bwMode="auto">
                  <a:xfrm>
                    <a:off x="1488" y="1392"/>
                    <a:ext cx="480" cy="706"/>
                    <a:chOff x="816" y="2112"/>
                    <a:chExt cx="480" cy="706"/>
                  </a:xfrm>
                </p:grpSpPr>
                <p:sp>
                  <p:nvSpPr>
                    <p:cNvPr id="8345" name="Oval 13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46" name="Oval 13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39" name="Group 136"/>
                  <p:cNvGrpSpPr>
                    <a:grpSpLocks/>
                  </p:cNvGrpSpPr>
                  <p:nvPr/>
                </p:nvGrpSpPr>
                <p:grpSpPr bwMode="auto">
                  <a:xfrm flipV="1">
                    <a:off x="1104" y="1440"/>
                    <a:ext cx="480" cy="706"/>
                    <a:chOff x="816" y="2112"/>
                    <a:chExt cx="480" cy="706"/>
                  </a:xfrm>
                </p:grpSpPr>
                <p:sp>
                  <p:nvSpPr>
                    <p:cNvPr id="8343" name="Oval 13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44" name="Oval 13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340" name="Group 139"/>
                  <p:cNvGrpSpPr>
                    <a:grpSpLocks/>
                  </p:cNvGrpSpPr>
                  <p:nvPr/>
                </p:nvGrpSpPr>
                <p:grpSpPr bwMode="auto">
                  <a:xfrm flipV="1">
                    <a:off x="1872" y="1440"/>
                    <a:ext cx="480" cy="706"/>
                    <a:chOff x="816" y="2112"/>
                    <a:chExt cx="480" cy="706"/>
                  </a:xfrm>
                </p:grpSpPr>
                <p:sp>
                  <p:nvSpPr>
                    <p:cNvPr id="8341" name="Oval 14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42" name="Oval 14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sp>
          <p:nvSpPr>
            <p:cNvPr id="8316" name="Text Box 142"/>
            <p:cNvSpPr txBox="1">
              <a:spLocks noChangeArrowheads="1"/>
            </p:cNvSpPr>
            <p:nvPr/>
          </p:nvSpPr>
          <p:spPr bwMode="auto">
            <a:xfrm>
              <a:off x="864" y="720"/>
              <a:ext cx="26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400">
                  <a:solidFill>
                    <a:schemeClr val="bg2"/>
                  </a:solidFill>
                  <a:latin typeface="Times New Roman" panose="02020603050405020304" pitchFamily="18" charset="0"/>
                </a:rPr>
                <a:t>e-</a:t>
              </a:r>
            </a:p>
          </p:txBody>
        </p:sp>
        <p:sp>
          <p:nvSpPr>
            <p:cNvPr id="8317" name="Oval 143"/>
            <p:cNvSpPr>
              <a:spLocks noChangeArrowheads="1"/>
            </p:cNvSpPr>
            <p:nvPr/>
          </p:nvSpPr>
          <p:spPr bwMode="auto">
            <a:xfrm>
              <a:off x="1227" y="911"/>
              <a:ext cx="217" cy="198"/>
            </a:xfrm>
            <a:prstGeom prst="ellipse">
              <a:avLst/>
            </a:prstGeom>
            <a:gradFill rotWithShape="0">
              <a:gsLst>
                <a:gs pos="0">
                  <a:srgbClr val="99CC00"/>
                </a:gs>
                <a:gs pos="100000">
                  <a:srgbClr val="2532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18" name="Oval 144"/>
            <p:cNvSpPr>
              <a:spLocks noChangeArrowheads="1"/>
            </p:cNvSpPr>
            <p:nvPr/>
          </p:nvSpPr>
          <p:spPr bwMode="auto">
            <a:xfrm>
              <a:off x="432" y="842"/>
              <a:ext cx="361" cy="322"/>
            </a:xfrm>
            <a:prstGeom prst="ellipse">
              <a:avLst/>
            </a:prstGeom>
            <a:gradFill rotWithShape="0">
              <a:gsLst>
                <a:gs pos="0">
                  <a:srgbClr val="666699"/>
                </a:gs>
                <a:gs pos="100000">
                  <a:srgbClr val="1C1C2A"/>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19" name="Line 145"/>
            <p:cNvSpPr>
              <a:spLocks noChangeShapeType="1"/>
            </p:cNvSpPr>
            <p:nvPr/>
          </p:nvSpPr>
          <p:spPr bwMode="auto">
            <a:xfrm>
              <a:off x="866" y="981"/>
              <a:ext cx="325" cy="0"/>
            </a:xfrm>
            <a:prstGeom prst="line">
              <a:avLst/>
            </a:prstGeom>
            <a:noFill/>
            <a:ln w="38100">
              <a:solidFill>
                <a:srgbClr val="000000"/>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grpSp>
          <p:nvGrpSpPr>
            <p:cNvPr id="8320" name="Group 146"/>
            <p:cNvGrpSpPr>
              <a:grpSpLocks/>
            </p:cNvGrpSpPr>
            <p:nvPr/>
          </p:nvGrpSpPr>
          <p:grpSpPr bwMode="auto">
            <a:xfrm flipH="1">
              <a:off x="504" y="1327"/>
              <a:ext cx="1048" cy="610"/>
              <a:chOff x="3216" y="2160"/>
              <a:chExt cx="1344" cy="844"/>
            </a:xfrm>
          </p:grpSpPr>
          <p:sp>
            <p:nvSpPr>
              <p:cNvPr id="8326" name="Oval 147"/>
              <p:cNvSpPr>
                <a:spLocks noChangeArrowheads="1"/>
              </p:cNvSpPr>
              <p:nvPr/>
            </p:nvSpPr>
            <p:spPr bwMode="auto">
              <a:xfrm flipV="1">
                <a:off x="4272" y="2236"/>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28575">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27" name="Oval 148"/>
              <p:cNvSpPr>
                <a:spLocks noChangeArrowheads="1"/>
              </p:cNvSpPr>
              <p:nvPr/>
            </p:nvSpPr>
            <p:spPr bwMode="auto">
              <a:xfrm flipV="1">
                <a:off x="3216" y="2160"/>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28575">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28" name="Freeform 149"/>
              <p:cNvSpPr>
                <a:spLocks/>
              </p:cNvSpPr>
              <p:nvPr/>
            </p:nvSpPr>
            <p:spPr bwMode="auto">
              <a:xfrm flipH="1">
                <a:off x="3984" y="2332"/>
                <a:ext cx="288" cy="432"/>
              </a:xfrm>
              <a:custGeom>
                <a:avLst/>
                <a:gdLst>
                  <a:gd name="T0" fmla="*/ 0 w 384"/>
                  <a:gd name="T1" fmla="*/ 39 h 400"/>
                  <a:gd name="T2" fmla="*/ 4 w 384"/>
                  <a:gd name="T3" fmla="*/ 39 h 400"/>
                  <a:gd name="T4" fmla="*/ 8 w 384"/>
                  <a:gd name="T5" fmla="*/ 280 h 400"/>
                  <a:gd name="T6" fmla="*/ 13 w 384"/>
                  <a:gd name="T7" fmla="*/ 1008 h 400"/>
                  <a:gd name="T8" fmla="*/ 0 60000 65536"/>
                  <a:gd name="T9" fmla="*/ 0 60000 65536"/>
                  <a:gd name="T10" fmla="*/ 0 60000 65536"/>
                  <a:gd name="T11" fmla="*/ 0 60000 65536"/>
                  <a:gd name="T12" fmla="*/ 0 w 384"/>
                  <a:gd name="T13" fmla="*/ 0 h 400"/>
                  <a:gd name="T14" fmla="*/ 384 w 384"/>
                  <a:gd name="T15" fmla="*/ 400 h 400"/>
                </a:gdLst>
                <a:ahLst/>
                <a:cxnLst>
                  <a:cxn ang="T8">
                    <a:pos x="T0" y="T1"/>
                  </a:cxn>
                  <a:cxn ang="T9">
                    <a:pos x="T2" y="T3"/>
                  </a:cxn>
                  <a:cxn ang="T10">
                    <a:pos x="T4" y="T5"/>
                  </a:cxn>
                  <a:cxn ang="T11">
                    <a:pos x="T6" y="T7"/>
                  </a:cxn>
                </a:cxnLst>
                <a:rect l="T12" t="T13" r="T14" b="T15"/>
                <a:pathLst>
                  <a:path w="384" h="400">
                    <a:moveTo>
                      <a:pt x="0" y="16"/>
                    </a:moveTo>
                    <a:cubicBezTo>
                      <a:pt x="28" y="8"/>
                      <a:pt x="56" y="0"/>
                      <a:pt x="96" y="16"/>
                    </a:cubicBezTo>
                    <a:cubicBezTo>
                      <a:pt x="136" y="32"/>
                      <a:pt x="192" y="48"/>
                      <a:pt x="240" y="112"/>
                    </a:cubicBezTo>
                    <a:cubicBezTo>
                      <a:pt x="288" y="176"/>
                      <a:pt x="360" y="352"/>
                      <a:pt x="384" y="400"/>
                    </a:cubicBezTo>
                  </a:path>
                </a:pathLst>
              </a:custGeom>
              <a:noFill/>
              <a:ln w="28575" cap="flat" cmpd="sng">
                <a:solidFill>
                  <a:schemeClr val="tx1"/>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8329" name="Freeform 150"/>
              <p:cNvSpPr>
                <a:spLocks/>
              </p:cNvSpPr>
              <p:nvPr/>
            </p:nvSpPr>
            <p:spPr bwMode="auto">
              <a:xfrm>
                <a:off x="3696" y="2332"/>
                <a:ext cx="288" cy="432"/>
              </a:xfrm>
              <a:custGeom>
                <a:avLst/>
                <a:gdLst>
                  <a:gd name="T0" fmla="*/ 0 w 384"/>
                  <a:gd name="T1" fmla="*/ 39 h 400"/>
                  <a:gd name="T2" fmla="*/ 4 w 384"/>
                  <a:gd name="T3" fmla="*/ 39 h 400"/>
                  <a:gd name="T4" fmla="*/ 8 w 384"/>
                  <a:gd name="T5" fmla="*/ 280 h 400"/>
                  <a:gd name="T6" fmla="*/ 13 w 384"/>
                  <a:gd name="T7" fmla="*/ 1008 h 400"/>
                  <a:gd name="T8" fmla="*/ 0 60000 65536"/>
                  <a:gd name="T9" fmla="*/ 0 60000 65536"/>
                  <a:gd name="T10" fmla="*/ 0 60000 65536"/>
                  <a:gd name="T11" fmla="*/ 0 60000 65536"/>
                  <a:gd name="T12" fmla="*/ 0 w 384"/>
                  <a:gd name="T13" fmla="*/ 0 h 400"/>
                  <a:gd name="T14" fmla="*/ 384 w 384"/>
                  <a:gd name="T15" fmla="*/ 400 h 400"/>
                </a:gdLst>
                <a:ahLst/>
                <a:cxnLst>
                  <a:cxn ang="T8">
                    <a:pos x="T0" y="T1"/>
                  </a:cxn>
                  <a:cxn ang="T9">
                    <a:pos x="T2" y="T3"/>
                  </a:cxn>
                  <a:cxn ang="T10">
                    <a:pos x="T4" y="T5"/>
                  </a:cxn>
                  <a:cxn ang="T11">
                    <a:pos x="T6" y="T7"/>
                  </a:cxn>
                </a:cxnLst>
                <a:rect l="T12" t="T13" r="T14" b="T15"/>
                <a:pathLst>
                  <a:path w="384" h="400">
                    <a:moveTo>
                      <a:pt x="0" y="16"/>
                    </a:moveTo>
                    <a:cubicBezTo>
                      <a:pt x="28" y="8"/>
                      <a:pt x="56" y="0"/>
                      <a:pt x="96" y="16"/>
                    </a:cubicBezTo>
                    <a:cubicBezTo>
                      <a:pt x="136" y="32"/>
                      <a:pt x="192" y="48"/>
                      <a:pt x="240" y="112"/>
                    </a:cubicBezTo>
                    <a:cubicBezTo>
                      <a:pt x="288" y="176"/>
                      <a:pt x="360" y="352"/>
                      <a:pt x="384" y="400"/>
                    </a:cubicBezTo>
                  </a:path>
                </a:pathLst>
              </a:custGeom>
              <a:noFill/>
              <a:ln w="28575" cap="flat" cmpd="sng">
                <a:solidFill>
                  <a:schemeClr val="tx1"/>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8330" name="Line 151"/>
              <p:cNvSpPr>
                <a:spLocks noChangeShapeType="1"/>
              </p:cNvSpPr>
              <p:nvPr/>
            </p:nvSpPr>
            <p:spPr bwMode="auto">
              <a:xfrm>
                <a:off x="3984" y="2764"/>
                <a:ext cx="0" cy="240"/>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grpSp>
        <p:sp>
          <p:nvSpPr>
            <p:cNvPr id="8321" name="Line 152"/>
            <p:cNvSpPr>
              <a:spLocks noChangeShapeType="1"/>
            </p:cNvSpPr>
            <p:nvPr/>
          </p:nvSpPr>
          <p:spPr bwMode="auto">
            <a:xfrm>
              <a:off x="938" y="1119"/>
              <a:ext cx="0" cy="278"/>
            </a:xfrm>
            <a:prstGeom prst="line">
              <a:avLst/>
            </a:prstGeom>
            <a:noFill/>
            <a:ln w="38100">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fr-CA"/>
            </a:p>
          </p:txBody>
        </p:sp>
        <p:sp>
          <p:nvSpPr>
            <p:cNvPr id="8322" name="Text Box 153"/>
            <p:cNvSpPr txBox="1">
              <a:spLocks noChangeArrowheads="1"/>
            </p:cNvSpPr>
            <p:nvPr/>
          </p:nvSpPr>
          <p:spPr bwMode="auto">
            <a:xfrm>
              <a:off x="463" y="889"/>
              <a:ext cx="3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Na</a:t>
              </a:r>
            </a:p>
          </p:txBody>
        </p:sp>
        <p:sp>
          <p:nvSpPr>
            <p:cNvPr id="8323" name="Rectangle 154"/>
            <p:cNvSpPr>
              <a:spLocks noChangeArrowheads="1"/>
            </p:cNvSpPr>
            <p:nvPr/>
          </p:nvSpPr>
          <p:spPr bwMode="auto">
            <a:xfrm>
              <a:off x="472" y="1389"/>
              <a:ext cx="32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600" b="1">
                  <a:latin typeface="Times New Roman" panose="02020603050405020304" pitchFamily="18" charset="0"/>
                </a:rPr>
                <a:t>Na</a:t>
              </a:r>
              <a:r>
                <a:rPr lang="fr-FR" altLang="fr-FR" sz="1600" b="1" baseline="30000">
                  <a:latin typeface="Times New Roman" panose="02020603050405020304" pitchFamily="18" charset="0"/>
                </a:rPr>
                <a:t>+</a:t>
              </a:r>
            </a:p>
          </p:txBody>
        </p:sp>
        <p:sp>
          <p:nvSpPr>
            <p:cNvPr id="8324" name="Rectangle 155"/>
            <p:cNvSpPr>
              <a:spLocks noChangeArrowheads="1"/>
            </p:cNvSpPr>
            <p:nvPr/>
          </p:nvSpPr>
          <p:spPr bwMode="auto">
            <a:xfrm>
              <a:off x="1232" y="1389"/>
              <a:ext cx="273"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600" b="1">
                  <a:latin typeface="Times New Roman" panose="02020603050405020304" pitchFamily="18" charset="0"/>
                </a:rPr>
                <a:t>Cl</a:t>
              </a:r>
              <a:r>
                <a:rPr lang="fr-FR" altLang="fr-FR" sz="1600" b="1" baseline="30000">
                  <a:latin typeface="Times New Roman" panose="02020603050405020304" pitchFamily="18" charset="0"/>
                </a:rPr>
                <a:t>-</a:t>
              </a:r>
            </a:p>
          </p:txBody>
        </p:sp>
        <p:sp>
          <p:nvSpPr>
            <p:cNvPr id="8325" name="Rectangle 156"/>
            <p:cNvSpPr>
              <a:spLocks noChangeArrowheads="1"/>
            </p:cNvSpPr>
            <p:nvPr/>
          </p:nvSpPr>
          <p:spPr bwMode="auto">
            <a:xfrm>
              <a:off x="1192" y="882"/>
              <a:ext cx="2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a:t>
              </a:r>
              <a:endParaRPr lang="fr-FR" altLang="fr-FR" sz="2000" b="1" baseline="30000">
                <a:latin typeface="Times New Roman" panose="02020603050405020304" pitchFamily="18" charset="0"/>
              </a:endParaRPr>
            </a:p>
          </p:txBody>
        </p:sp>
      </p:grpSp>
      <p:grpSp>
        <p:nvGrpSpPr>
          <p:cNvPr id="8237" name="Group 157"/>
          <p:cNvGrpSpPr>
            <a:grpSpLocks/>
          </p:cNvGrpSpPr>
          <p:nvPr/>
        </p:nvGrpSpPr>
        <p:grpSpPr bwMode="auto">
          <a:xfrm>
            <a:off x="6172200" y="1295400"/>
            <a:ext cx="2746375" cy="4419600"/>
            <a:chOff x="3888" y="816"/>
            <a:chExt cx="1730" cy="2784"/>
          </a:xfrm>
        </p:grpSpPr>
        <p:sp>
          <p:nvSpPr>
            <p:cNvPr id="8199" name="Rectangle 158"/>
            <p:cNvSpPr>
              <a:spLocks noChangeArrowheads="1"/>
            </p:cNvSpPr>
            <p:nvPr/>
          </p:nvSpPr>
          <p:spPr bwMode="auto">
            <a:xfrm>
              <a:off x="3888"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fr-FR" altLang="fr-FR" sz="2000" b="1">
                <a:latin typeface="Times New Roman" panose="02020603050405020304" pitchFamily="18" charset="0"/>
              </a:endParaRPr>
            </a:p>
            <a:p>
              <a:pPr algn="ctr" eaLnBrk="1" hangingPunct="1">
                <a:spcBef>
                  <a:spcPct val="0"/>
                </a:spcBef>
                <a:buFontTx/>
                <a:buNone/>
              </a:pPr>
              <a:r>
                <a:rPr lang="fr-FR" altLang="fr-FR" sz="1800" b="1">
                  <a:latin typeface="Times New Roman" panose="02020603050405020304" pitchFamily="18" charset="0"/>
                </a:rPr>
                <a:t>Fe Fe</a:t>
              </a:r>
            </a:p>
          </p:txBody>
        </p:sp>
        <p:grpSp>
          <p:nvGrpSpPr>
            <p:cNvPr id="8200" name="Group 159"/>
            <p:cNvGrpSpPr>
              <a:grpSpLocks/>
            </p:cNvGrpSpPr>
            <p:nvPr/>
          </p:nvGrpSpPr>
          <p:grpSpPr bwMode="auto">
            <a:xfrm>
              <a:off x="3936" y="2064"/>
              <a:ext cx="1632" cy="1392"/>
              <a:chOff x="4032" y="1344"/>
              <a:chExt cx="1872" cy="1680"/>
            </a:xfrm>
          </p:grpSpPr>
          <p:grpSp>
            <p:nvGrpSpPr>
              <p:cNvPr id="8209" name="Group 160"/>
              <p:cNvGrpSpPr>
                <a:grpSpLocks/>
              </p:cNvGrpSpPr>
              <p:nvPr/>
            </p:nvGrpSpPr>
            <p:grpSpPr bwMode="auto">
              <a:xfrm>
                <a:off x="4032" y="1344"/>
                <a:ext cx="1440" cy="1296"/>
                <a:chOff x="4032" y="1344"/>
                <a:chExt cx="1440" cy="1296"/>
              </a:xfrm>
            </p:grpSpPr>
            <p:grpSp>
              <p:nvGrpSpPr>
                <p:cNvPr id="8294" name="Group 161"/>
                <p:cNvGrpSpPr>
                  <a:grpSpLocks/>
                </p:cNvGrpSpPr>
                <p:nvPr/>
              </p:nvGrpSpPr>
              <p:grpSpPr bwMode="auto">
                <a:xfrm>
                  <a:off x="4032" y="1344"/>
                  <a:ext cx="1440" cy="288"/>
                  <a:chOff x="4032" y="1344"/>
                  <a:chExt cx="1488" cy="288"/>
                </a:xfrm>
              </p:grpSpPr>
              <p:sp>
                <p:nvSpPr>
                  <p:cNvPr id="8310" name="Oval 162"/>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11" name="Oval 163"/>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12" name="Oval 164"/>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13" name="Oval 165"/>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95" name="Group 166"/>
                <p:cNvGrpSpPr>
                  <a:grpSpLocks/>
                </p:cNvGrpSpPr>
                <p:nvPr/>
              </p:nvGrpSpPr>
              <p:grpSpPr bwMode="auto">
                <a:xfrm>
                  <a:off x="4032" y="1680"/>
                  <a:ext cx="1440" cy="288"/>
                  <a:chOff x="4032" y="1344"/>
                  <a:chExt cx="1488" cy="288"/>
                </a:xfrm>
              </p:grpSpPr>
              <p:sp>
                <p:nvSpPr>
                  <p:cNvPr id="8306" name="Oval 167"/>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07" name="Oval 168"/>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08" name="Oval 169"/>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09" name="Oval 170"/>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96" name="Group 171"/>
                <p:cNvGrpSpPr>
                  <a:grpSpLocks/>
                </p:cNvGrpSpPr>
                <p:nvPr/>
              </p:nvGrpSpPr>
              <p:grpSpPr bwMode="auto">
                <a:xfrm>
                  <a:off x="4032" y="2352"/>
                  <a:ext cx="1440" cy="288"/>
                  <a:chOff x="4032" y="1344"/>
                  <a:chExt cx="1488" cy="288"/>
                </a:xfrm>
              </p:grpSpPr>
              <p:sp>
                <p:nvSpPr>
                  <p:cNvPr id="8302" name="Oval 172"/>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03" name="Oval 173"/>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04" name="Oval 174"/>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05" name="Oval 175"/>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97" name="Group 176"/>
                <p:cNvGrpSpPr>
                  <a:grpSpLocks/>
                </p:cNvGrpSpPr>
                <p:nvPr/>
              </p:nvGrpSpPr>
              <p:grpSpPr bwMode="auto">
                <a:xfrm>
                  <a:off x="4032" y="2016"/>
                  <a:ext cx="1440" cy="288"/>
                  <a:chOff x="4032" y="1344"/>
                  <a:chExt cx="1488" cy="288"/>
                </a:xfrm>
              </p:grpSpPr>
              <p:sp>
                <p:nvSpPr>
                  <p:cNvPr id="8298" name="Oval 177"/>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99" name="Oval 178"/>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00" name="Oval 179"/>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301" name="Oval 180"/>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210" name="Group 181"/>
              <p:cNvGrpSpPr>
                <a:grpSpLocks/>
              </p:cNvGrpSpPr>
              <p:nvPr/>
            </p:nvGrpSpPr>
            <p:grpSpPr bwMode="auto">
              <a:xfrm>
                <a:off x="4128" y="1440"/>
                <a:ext cx="1440" cy="1296"/>
                <a:chOff x="4032" y="1344"/>
                <a:chExt cx="1440" cy="1296"/>
              </a:xfrm>
            </p:grpSpPr>
            <p:grpSp>
              <p:nvGrpSpPr>
                <p:cNvPr id="8274" name="Group 182"/>
                <p:cNvGrpSpPr>
                  <a:grpSpLocks/>
                </p:cNvGrpSpPr>
                <p:nvPr/>
              </p:nvGrpSpPr>
              <p:grpSpPr bwMode="auto">
                <a:xfrm>
                  <a:off x="4032" y="1344"/>
                  <a:ext cx="1440" cy="288"/>
                  <a:chOff x="4032" y="1344"/>
                  <a:chExt cx="1488" cy="288"/>
                </a:xfrm>
              </p:grpSpPr>
              <p:sp>
                <p:nvSpPr>
                  <p:cNvPr id="8290" name="Oval 183"/>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91" name="Oval 184"/>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92" name="Oval 185"/>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93" name="Oval 186"/>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75" name="Group 187"/>
                <p:cNvGrpSpPr>
                  <a:grpSpLocks/>
                </p:cNvGrpSpPr>
                <p:nvPr/>
              </p:nvGrpSpPr>
              <p:grpSpPr bwMode="auto">
                <a:xfrm>
                  <a:off x="4032" y="1680"/>
                  <a:ext cx="1440" cy="288"/>
                  <a:chOff x="4032" y="1344"/>
                  <a:chExt cx="1488" cy="288"/>
                </a:xfrm>
              </p:grpSpPr>
              <p:sp>
                <p:nvSpPr>
                  <p:cNvPr id="8286" name="Oval 188"/>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87" name="Oval 189"/>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88" name="Oval 190"/>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89" name="Oval 191"/>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76" name="Group 192"/>
                <p:cNvGrpSpPr>
                  <a:grpSpLocks/>
                </p:cNvGrpSpPr>
                <p:nvPr/>
              </p:nvGrpSpPr>
              <p:grpSpPr bwMode="auto">
                <a:xfrm>
                  <a:off x="4032" y="2352"/>
                  <a:ext cx="1440" cy="288"/>
                  <a:chOff x="4032" y="1344"/>
                  <a:chExt cx="1488" cy="288"/>
                </a:xfrm>
              </p:grpSpPr>
              <p:sp>
                <p:nvSpPr>
                  <p:cNvPr id="8282" name="Oval 193"/>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83" name="Oval 194"/>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84" name="Oval 195"/>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85" name="Oval 196"/>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77" name="Group 197"/>
                <p:cNvGrpSpPr>
                  <a:grpSpLocks/>
                </p:cNvGrpSpPr>
                <p:nvPr/>
              </p:nvGrpSpPr>
              <p:grpSpPr bwMode="auto">
                <a:xfrm>
                  <a:off x="4032" y="2016"/>
                  <a:ext cx="1440" cy="288"/>
                  <a:chOff x="4032" y="1344"/>
                  <a:chExt cx="1488" cy="288"/>
                </a:xfrm>
              </p:grpSpPr>
              <p:sp>
                <p:nvSpPr>
                  <p:cNvPr id="8278" name="Oval 198"/>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79" name="Oval 199"/>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80" name="Oval 200"/>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81" name="Oval 201"/>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211" name="Group 202"/>
              <p:cNvGrpSpPr>
                <a:grpSpLocks/>
              </p:cNvGrpSpPr>
              <p:nvPr/>
            </p:nvGrpSpPr>
            <p:grpSpPr bwMode="auto">
              <a:xfrm>
                <a:off x="4224" y="1536"/>
                <a:ext cx="1440" cy="1296"/>
                <a:chOff x="4032" y="1344"/>
                <a:chExt cx="1440" cy="1296"/>
              </a:xfrm>
            </p:grpSpPr>
            <p:grpSp>
              <p:nvGrpSpPr>
                <p:cNvPr id="8254" name="Group 203"/>
                <p:cNvGrpSpPr>
                  <a:grpSpLocks/>
                </p:cNvGrpSpPr>
                <p:nvPr/>
              </p:nvGrpSpPr>
              <p:grpSpPr bwMode="auto">
                <a:xfrm>
                  <a:off x="4032" y="1344"/>
                  <a:ext cx="1440" cy="288"/>
                  <a:chOff x="4032" y="1344"/>
                  <a:chExt cx="1488" cy="288"/>
                </a:xfrm>
              </p:grpSpPr>
              <p:sp>
                <p:nvSpPr>
                  <p:cNvPr id="8270" name="Oval 204"/>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71" name="Oval 205"/>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72" name="Oval 206"/>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73" name="Oval 207"/>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55" name="Group 208"/>
                <p:cNvGrpSpPr>
                  <a:grpSpLocks/>
                </p:cNvGrpSpPr>
                <p:nvPr/>
              </p:nvGrpSpPr>
              <p:grpSpPr bwMode="auto">
                <a:xfrm>
                  <a:off x="4032" y="1680"/>
                  <a:ext cx="1440" cy="288"/>
                  <a:chOff x="4032" y="1344"/>
                  <a:chExt cx="1488" cy="288"/>
                </a:xfrm>
              </p:grpSpPr>
              <p:sp>
                <p:nvSpPr>
                  <p:cNvPr id="8266" name="Oval 209"/>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67" name="Oval 210"/>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68" name="Oval 211"/>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69" name="Oval 212"/>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56" name="Group 213"/>
                <p:cNvGrpSpPr>
                  <a:grpSpLocks/>
                </p:cNvGrpSpPr>
                <p:nvPr/>
              </p:nvGrpSpPr>
              <p:grpSpPr bwMode="auto">
                <a:xfrm>
                  <a:off x="4032" y="2352"/>
                  <a:ext cx="1440" cy="288"/>
                  <a:chOff x="4032" y="1344"/>
                  <a:chExt cx="1488" cy="288"/>
                </a:xfrm>
              </p:grpSpPr>
              <p:sp>
                <p:nvSpPr>
                  <p:cNvPr id="8262" name="Oval 214"/>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63" name="Oval 215"/>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64" name="Oval 216"/>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65" name="Oval 217"/>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57" name="Group 218"/>
                <p:cNvGrpSpPr>
                  <a:grpSpLocks/>
                </p:cNvGrpSpPr>
                <p:nvPr/>
              </p:nvGrpSpPr>
              <p:grpSpPr bwMode="auto">
                <a:xfrm>
                  <a:off x="4032" y="2016"/>
                  <a:ext cx="1440" cy="288"/>
                  <a:chOff x="4032" y="1344"/>
                  <a:chExt cx="1488" cy="288"/>
                </a:xfrm>
              </p:grpSpPr>
              <p:sp>
                <p:nvSpPr>
                  <p:cNvPr id="8258" name="Oval 219"/>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59" name="Oval 220"/>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60" name="Oval 221"/>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61" name="Oval 222"/>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212" name="Group 223"/>
              <p:cNvGrpSpPr>
                <a:grpSpLocks/>
              </p:cNvGrpSpPr>
              <p:nvPr/>
            </p:nvGrpSpPr>
            <p:grpSpPr bwMode="auto">
              <a:xfrm>
                <a:off x="4320" y="1632"/>
                <a:ext cx="1440" cy="1296"/>
                <a:chOff x="4032" y="1344"/>
                <a:chExt cx="1440" cy="1296"/>
              </a:xfrm>
            </p:grpSpPr>
            <p:grpSp>
              <p:nvGrpSpPr>
                <p:cNvPr id="8234" name="Group 224"/>
                <p:cNvGrpSpPr>
                  <a:grpSpLocks/>
                </p:cNvGrpSpPr>
                <p:nvPr/>
              </p:nvGrpSpPr>
              <p:grpSpPr bwMode="auto">
                <a:xfrm>
                  <a:off x="4032" y="1344"/>
                  <a:ext cx="1440" cy="288"/>
                  <a:chOff x="4032" y="1344"/>
                  <a:chExt cx="1488" cy="288"/>
                </a:xfrm>
              </p:grpSpPr>
              <p:sp>
                <p:nvSpPr>
                  <p:cNvPr id="8250" name="Oval 225"/>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51" name="Oval 226"/>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52" name="Oval 227"/>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53" name="Oval 228"/>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35" name="Group 229"/>
                <p:cNvGrpSpPr>
                  <a:grpSpLocks/>
                </p:cNvGrpSpPr>
                <p:nvPr/>
              </p:nvGrpSpPr>
              <p:grpSpPr bwMode="auto">
                <a:xfrm>
                  <a:off x="4032" y="1680"/>
                  <a:ext cx="1440" cy="288"/>
                  <a:chOff x="4032" y="1344"/>
                  <a:chExt cx="1488" cy="288"/>
                </a:xfrm>
              </p:grpSpPr>
              <p:sp>
                <p:nvSpPr>
                  <p:cNvPr id="8246" name="Oval 230"/>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47" name="Oval 231"/>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48" name="Oval 232"/>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49" name="Oval 233"/>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36" name="Group 234"/>
                <p:cNvGrpSpPr>
                  <a:grpSpLocks/>
                </p:cNvGrpSpPr>
                <p:nvPr/>
              </p:nvGrpSpPr>
              <p:grpSpPr bwMode="auto">
                <a:xfrm>
                  <a:off x="4032" y="2352"/>
                  <a:ext cx="1440" cy="288"/>
                  <a:chOff x="4032" y="1344"/>
                  <a:chExt cx="1488" cy="288"/>
                </a:xfrm>
              </p:grpSpPr>
              <p:sp>
                <p:nvSpPr>
                  <p:cNvPr id="8242" name="Oval 235"/>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43" name="Oval 236"/>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44" name="Oval 237"/>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45" name="Oval 238"/>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3" name="Group 239"/>
                <p:cNvGrpSpPr>
                  <a:grpSpLocks/>
                </p:cNvGrpSpPr>
                <p:nvPr/>
              </p:nvGrpSpPr>
              <p:grpSpPr bwMode="auto">
                <a:xfrm>
                  <a:off x="4032" y="2016"/>
                  <a:ext cx="1440" cy="288"/>
                  <a:chOff x="4032" y="1344"/>
                  <a:chExt cx="1488" cy="288"/>
                </a:xfrm>
              </p:grpSpPr>
              <p:sp>
                <p:nvSpPr>
                  <p:cNvPr id="8238" name="Oval 240"/>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39" name="Oval 241"/>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40" name="Oval 242"/>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41" name="Oval 243"/>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213" name="Group 244"/>
              <p:cNvGrpSpPr>
                <a:grpSpLocks/>
              </p:cNvGrpSpPr>
              <p:nvPr/>
            </p:nvGrpSpPr>
            <p:grpSpPr bwMode="auto">
              <a:xfrm>
                <a:off x="4464" y="1728"/>
                <a:ext cx="1440" cy="1296"/>
                <a:chOff x="4032" y="1344"/>
                <a:chExt cx="1440" cy="1296"/>
              </a:xfrm>
            </p:grpSpPr>
            <p:grpSp>
              <p:nvGrpSpPr>
                <p:cNvPr id="8214" name="Group 245"/>
                <p:cNvGrpSpPr>
                  <a:grpSpLocks/>
                </p:cNvGrpSpPr>
                <p:nvPr/>
              </p:nvGrpSpPr>
              <p:grpSpPr bwMode="auto">
                <a:xfrm>
                  <a:off x="4032" y="1344"/>
                  <a:ext cx="1440" cy="288"/>
                  <a:chOff x="4032" y="1344"/>
                  <a:chExt cx="1488" cy="288"/>
                </a:xfrm>
              </p:grpSpPr>
              <p:sp>
                <p:nvSpPr>
                  <p:cNvPr id="8230" name="Oval 246"/>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31" name="Oval 247"/>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32" name="Oval 248"/>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33" name="Oval 249"/>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15" name="Group 250"/>
                <p:cNvGrpSpPr>
                  <a:grpSpLocks/>
                </p:cNvGrpSpPr>
                <p:nvPr/>
              </p:nvGrpSpPr>
              <p:grpSpPr bwMode="auto">
                <a:xfrm>
                  <a:off x="4032" y="1680"/>
                  <a:ext cx="1440" cy="288"/>
                  <a:chOff x="4032" y="1344"/>
                  <a:chExt cx="1488" cy="288"/>
                </a:xfrm>
              </p:grpSpPr>
              <p:sp>
                <p:nvSpPr>
                  <p:cNvPr id="8226" name="Oval 251"/>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27" name="Oval 252"/>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28" name="Oval 253"/>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29" name="Oval 254"/>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16" name="Group 255"/>
                <p:cNvGrpSpPr>
                  <a:grpSpLocks/>
                </p:cNvGrpSpPr>
                <p:nvPr/>
              </p:nvGrpSpPr>
              <p:grpSpPr bwMode="auto">
                <a:xfrm>
                  <a:off x="4032" y="2352"/>
                  <a:ext cx="1440" cy="288"/>
                  <a:chOff x="4032" y="1344"/>
                  <a:chExt cx="1488" cy="288"/>
                </a:xfrm>
              </p:grpSpPr>
              <p:sp>
                <p:nvSpPr>
                  <p:cNvPr id="8222" name="Oval 256"/>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23" name="Oval 257"/>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24" name="Oval 258"/>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25" name="Oval 259"/>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8217" name="Group 260"/>
                <p:cNvGrpSpPr>
                  <a:grpSpLocks/>
                </p:cNvGrpSpPr>
                <p:nvPr/>
              </p:nvGrpSpPr>
              <p:grpSpPr bwMode="auto">
                <a:xfrm>
                  <a:off x="4032" y="2016"/>
                  <a:ext cx="1440" cy="288"/>
                  <a:chOff x="4032" y="1344"/>
                  <a:chExt cx="1488" cy="288"/>
                </a:xfrm>
              </p:grpSpPr>
              <p:sp>
                <p:nvSpPr>
                  <p:cNvPr id="8218" name="Oval 261"/>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19" name="Oval 262"/>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20" name="Oval 263"/>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8221" name="Oval 264"/>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sp>
          <p:nvSpPr>
            <p:cNvPr id="8201" name="Line 265"/>
            <p:cNvSpPr>
              <a:spLocks noChangeShapeType="1"/>
            </p:cNvSpPr>
            <p:nvPr/>
          </p:nvSpPr>
          <p:spPr bwMode="auto">
            <a:xfrm flipH="1">
              <a:off x="4752" y="1920"/>
              <a:ext cx="288" cy="624"/>
            </a:xfrm>
            <a:prstGeom prst="line">
              <a:avLst/>
            </a:prstGeom>
            <a:noFill/>
            <a:ln w="38100">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8202" name="Text Box 266"/>
            <p:cNvSpPr txBox="1">
              <a:spLocks noChangeArrowheads="1"/>
            </p:cNvSpPr>
            <p:nvPr/>
          </p:nvSpPr>
          <p:spPr bwMode="auto">
            <a:xfrm>
              <a:off x="4752" y="1776"/>
              <a:ext cx="86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400" b="1">
                  <a:solidFill>
                    <a:schemeClr val="bg2"/>
                  </a:solidFill>
                  <a:latin typeface="Times New Roman" panose="02020603050405020304" pitchFamily="18" charset="0"/>
                </a:rPr>
                <a:t>mer d’électrons</a:t>
              </a:r>
              <a:endParaRPr lang="fr-FR" altLang="fr-FR" sz="1800" b="1" baseline="30000">
                <a:solidFill>
                  <a:schemeClr val="bg2"/>
                </a:solidFill>
                <a:latin typeface="Times New Roman" panose="02020603050405020304" pitchFamily="18" charset="0"/>
              </a:endParaRPr>
            </a:p>
          </p:txBody>
        </p:sp>
        <p:sp>
          <p:nvSpPr>
            <p:cNvPr id="146699" name="Oval 267"/>
            <p:cNvSpPr>
              <a:spLocks noChangeArrowheads="1"/>
            </p:cNvSpPr>
            <p:nvPr/>
          </p:nvSpPr>
          <p:spPr bwMode="auto">
            <a:xfrm>
              <a:off x="3984" y="1056"/>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146700" name="Oval 268"/>
            <p:cNvSpPr>
              <a:spLocks noChangeArrowheads="1"/>
            </p:cNvSpPr>
            <p:nvPr/>
          </p:nvSpPr>
          <p:spPr bwMode="auto">
            <a:xfrm>
              <a:off x="4560" y="1440"/>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146701" name="Oval 269"/>
            <p:cNvSpPr>
              <a:spLocks noChangeArrowheads="1"/>
            </p:cNvSpPr>
            <p:nvPr/>
          </p:nvSpPr>
          <p:spPr bwMode="auto">
            <a:xfrm>
              <a:off x="4560" y="912"/>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defRPr/>
              </a:pPr>
              <a:endParaRPr lang="fr-CA">
                <a:latin typeface="Arial" charset="0"/>
              </a:endParaRPr>
            </a:p>
          </p:txBody>
        </p:sp>
        <p:sp>
          <p:nvSpPr>
            <p:cNvPr id="146702" name="Oval 270"/>
            <p:cNvSpPr>
              <a:spLocks noChangeArrowheads="1"/>
            </p:cNvSpPr>
            <p:nvPr/>
          </p:nvSpPr>
          <p:spPr bwMode="auto">
            <a:xfrm>
              <a:off x="5136" y="1104"/>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8207" name="Line 271"/>
            <p:cNvSpPr>
              <a:spLocks noChangeShapeType="1"/>
            </p:cNvSpPr>
            <p:nvPr/>
          </p:nvSpPr>
          <p:spPr bwMode="auto">
            <a:xfrm>
              <a:off x="4656" y="1728"/>
              <a:ext cx="0" cy="288"/>
            </a:xfrm>
            <a:prstGeom prst="line">
              <a:avLst/>
            </a:prstGeom>
            <a:noFill/>
            <a:ln w="38100">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8208" name="Rectangle 272"/>
            <p:cNvSpPr>
              <a:spLocks noChangeArrowheads="1"/>
            </p:cNvSpPr>
            <p:nvPr/>
          </p:nvSpPr>
          <p:spPr bwMode="auto">
            <a:xfrm>
              <a:off x="4560" y="912"/>
              <a:ext cx="3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800" b="1">
                  <a:latin typeface="Times New Roman" panose="02020603050405020304" pitchFamily="18" charset="0"/>
                </a:rPr>
                <a:t>Fe </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6435"/>
                                        </p:tgtEl>
                                        <p:attrNameLst>
                                          <p:attrName>style.visibility</p:attrName>
                                        </p:attrNameLst>
                                      </p:cBhvr>
                                      <p:to>
                                        <p:strVal val="visible"/>
                                      </p:to>
                                    </p:set>
                                    <p:anim calcmode="lin" valueType="num">
                                      <p:cBhvr additive="base">
                                        <p:cTn id="7" dur="500" fill="hold"/>
                                        <p:tgtEl>
                                          <p:spTgt spid="146435"/>
                                        </p:tgtEl>
                                        <p:attrNameLst>
                                          <p:attrName>ppt_x</p:attrName>
                                        </p:attrNameLst>
                                      </p:cBhvr>
                                      <p:tavLst>
                                        <p:tav tm="0">
                                          <p:val>
                                            <p:strVal val="0-#ppt_w/2"/>
                                          </p:val>
                                        </p:tav>
                                        <p:tav tm="100000">
                                          <p:val>
                                            <p:strVal val="#ppt_x"/>
                                          </p:val>
                                        </p:tav>
                                      </p:tavLst>
                                    </p:anim>
                                    <p:anim calcmode="lin" valueType="num">
                                      <p:cBhvr additive="base">
                                        <p:cTn id="8" dur="500" fill="hold"/>
                                        <p:tgtEl>
                                          <p:spTgt spid="14643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8237"/>
                                        </p:tgtEl>
                                        <p:attrNameLst>
                                          <p:attrName>style.visibility</p:attrName>
                                        </p:attrNameLst>
                                      </p:cBhvr>
                                      <p:to>
                                        <p:strVal val="visible"/>
                                      </p:to>
                                    </p:set>
                                    <p:anim calcmode="lin" valueType="num">
                                      <p:cBhvr additive="base">
                                        <p:cTn id="25" dur="500" fill="hold"/>
                                        <p:tgtEl>
                                          <p:spTgt spid="8237"/>
                                        </p:tgtEl>
                                        <p:attrNameLst>
                                          <p:attrName>ppt_x</p:attrName>
                                        </p:attrNameLst>
                                      </p:cBhvr>
                                      <p:tavLst>
                                        <p:tav tm="0">
                                          <p:val>
                                            <p:strVal val="0-#ppt_w/2"/>
                                          </p:val>
                                        </p:tav>
                                        <p:tav tm="100000">
                                          <p:val>
                                            <p:strVal val="#ppt_x"/>
                                          </p:val>
                                        </p:tav>
                                      </p:tavLst>
                                    </p:anim>
                                    <p:anim calcmode="lin" valueType="num">
                                      <p:cBhvr additive="base">
                                        <p:cTn id="26" dur="500" fill="hold"/>
                                        <p:tgtEl>
                                          <p:spTgt spid="82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28600"/>
            <a:ext cx="8234363" cy="609600"/>
          </a:xfrm>
        </p:spPr>
        <p:txBody>
          <a:bodyPr/>
          <a:lstStyle/>
          <a:p>
            <a:pPr eaLnBrk="1" hangingPunct="1"/>
            <a:r>
              <a:rPr lang="fr-FR" altLang="fr-FR" sz="3600" smtClean="0">
                <a:solidFill>
                  <a:srgbClr val="FFFF99"/>
                </a:solidFill>
              </a:rPr>
              <a:t>Les trois types de liaison interatomique</a:t>
            </a:r>
          </a:p>
        </p:txBody>
      </p:sp>
      <p:sp>
        <p:nvSpPr>
          <p:cNvPr id="146435" name="Text Box 3"/>
          <p:cNvSpPr txBox="1">
            <a:spLocks noChangeArrowheads="1"/>
          </p:cNvSpPr>
          <p:nvPr/>
        </p:nvSpPr>
        <p:spPr bwMode="auto">
          <a:xfrm>
            <a:off x="381000" y="5943600"/>
            <a:ext cx="24717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Liaison ionique</a:t>
            </a:r>
          </a:p>
        </p:txBody>
      </p:sp>
      <p:grpSp>
        <p:nvGrpSpPr>
          <p:cNvPr id="2" name="Group 31"/>
          <p:cNvGrpSpPr>
            <a:grpSpLocks/>
          </p:cNvGrpSpPr>
          <p:nvPr/>
        </p:nvGrpSpPr>
        <p:grpSpPr bwMode="auto">
          <a:xfrm>
            <a:off x="228600" y="1143000"/>
            <a:ext cx="2743200" cy="4572000"/>
            <a:chOff x="144" y="720"/>
            <a:chExt cx="1728" cy="2880"/>
          </a:xfrm>
        </p:grpSpPr>
        <p:sp>
          <p:nvSpPr>
            <p:cNvPr id="9230" name="Rectangle 32"/>
            <p:cNvSpPr>
              <a:spLocks noChangeArrowheads="1"/>
            </p:cNvSpPr>
            <p:nvPr/>
          </p:nvSpPr>
          <p:spPr bwMode="auto">
            <a:xfrm>
              <a:off x="144"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nvGrpSpPr>
            <p:cNvPr id="9231" name="Group 33"/>
            <p:cNvGrpSpPr>
              <a:grpSpLocks/>
            </p:cNvGrpSpPr>
            <p:nvPr/>
          </p:nvGrpSpPr>
          <p:grpSpPr bwMode="auto">
            <a:xfrm>
              <a:off x="192" y="1968"/>
              <a:ext cx="1680" cy="1496"/>
              <a:chOff x="720" y="1392"/>
              <a:chExt cx="2160" cy="1954"/>
            </a:xfrm>
          </p:grpSpPr>
          <p:grpSp>
            <p:nvGrpSpPr>
              <p:cNvPr id="9247" name="Group 34"/>
              <p:cNvGrpSpPr>
                <a:grpSpLocks/>
              </p:cNvGrpSpPr>
              <p:nvPr/>
            </p:nvGrpSpPr>
            <p:grpSpPr bwMode="auto">
              <a:xfrm>
                <a:off x="720" y="1392"/>
                <a:ext cx="1632" cy="1426"/>
                <a:chOff x="720" y="1392"/>
                <a:chExt cx="1632" cy="1426"/>
              </a:xfrm>
            </p:grpSpPr>
            <p:grpSp>
              <p:nvGrpSpPr>
                <p:cNvPr id="9329" name="Group 35"/>
                <p:cNvGrpSpPr>
                  <a:grpSpLocks/>
                </p:cNvGrpSpPr>
                <p:nvPr/>
              </p:nvGrpSpPr>
              <p:grpSpPr bwMode="auto">
                <a:xfrm>
                  <a:off x="720" y="1392"/>
                  <a:ext cx="1632" cy="754"/>
                  <a:chOff x="720" y="1392"/>
                  <a:chExt cx="1632" cy="754"/>
                </a:xfrm>
              </p:grpSpPr>
              <p:grpSp>
                <p:nvGrpSpPr>
                  <p:cNvPr id="9343" name="Group 36"/>
                  <p:cNvGrpSpPr>
                    <a:grpSpLocks/>
                  </p:cNvGrpSpPr>
                  <p:nvPr/>
                </p:nvGrpSpPr>
                <p:grpSpPr bwMode="auto">
                  <a:xfrm>
                    <a:off x="720" y="1392"/>
                    <a:ext cx="480" cy="706"/>
                    <a:chOff x="816" y="2112"/>
                    <a:chExt cx="480" cy="706"/>
                  </a:xfrm>
                </p:grpSpPr>
                <p:sp>
                  <p:nvSpPr>
                    <p:cNvPr id="9353" name="Oval 3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54" name="Oval 3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44" name="Group 39"/>
                  <p:cNvGrpSpPr>
                    <a:grpSpLocks/>
                  </p:cNvGrpSpPr>
                  <p:nvPr/>
                </p:nvGrpSpPr>
                <p:grpSpPr bwMode="auto">
                  <a:xfrm>
                    <a:off x="1488" y="1392"/>
                    <a:ext cx="480" cy="706"/>
                    <a:chOff x="816" y="2112"/>
                    <a:chExt cx="480" cy="706"/>
                  </a:xfrm>
                </p:grpSpPr>
                <p:sp>
                  <p:nvSpPr>
                    <p:cNvPr id="9351" name="Oval 4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52" name="Oval 4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45" name="Group 42"/>
                  <p:cNvGrpSpPr>
                    <a:grpSpLocks/>
                  </p:cNvGrpSpPr>
                  <p:nvPr/>
                </p:nvGrpSpPr>
                <p:grpSpPr bwMode="auto">
                  <a:xfrm flipV="1">
                    <a:off x="1104" y="1440"/>
                    <a:ext cx="480" cy="706"/>
                    <a:chOff x="816" y="2112"/>
                    <a:chExt cx="480" cy="706"/>
                  </a:xfrm>
                </p:grpSpPr>
                <p:sp>
                  <p:nvSpPr>
                    <p:cNvPr id="9349" name="Oval 4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50" name="Oval 4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46" name="Group 45"/>
                  <p:cNvGrpSpPr>
                    <a:grpSpLocks/>
                  </p:cNvGrpSpPr>
                  <p:nvPr/>
                </p:nvGrpSpPr>
                <p:grpSpPr bwMode="auto">
                  <a:xfrm flipV="1">
                    <a:off x="1872" y="1440"/>
                    <a:ext cx="480" cy="706"/>
                    <a:chOff x="816" y="2112"/>
                    <a:chExt cx="480" cy="706"/>
                  </a:xfrm>
                </p:grpSpPr>
                <p:sp>
                  <p:nvSpPr>
                    <p:cNvPr id="9347" name="Oval 4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48" name="Oval 4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9330" name="Group 48"/>
                <p:cNvGrpSpPr>
                  <a:grpSpLocks/>
                </p:cNvGrpSpPr>
                <p:nvPr/>
              </p:nvGrpSpPr>
              <p:grpSpPr bwMode="auto">
                <a:xfrm>
                  <a:off x="720" y="2064"/>
                  <a:ext cx="1632" cy="754"/>
                  <a:chOff x="720" y="1392"/>
                  <a:chExt cx="1632" cy="754"/>
                </a:xfrm>
              </p:grpSpPr>
              <p:grpSp>
                <p:nvGrpSpPr>
                  <p:cNvPr id="9331" name="Group 49"/>
                  <p:cNvGrpSpPr>
                    <a:grpSpLocks/>
                  </p:cNvGrpSpPr>
                  <p:nvPr/>
                </p:nvGrpSpPr>
                <p:grpSpPr bwMode="auto">
                  <a:xfrm>
                    <a:off x="720" y="1392"/>
                    <a:ext cx="480" cy="706"/>
                    <a:chOff x="816" y="2112"/>
                    <a:chExt cx="480" cy="706"/>
                  </a:xfrm>
                </p:grpSpPr>
                <p:sp>
                  <p:nvSpPr>
                    <p:cNvPr id="9341" name="Oval 5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42" name="Oval 5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32" name="Group 52"/>
                  <p:cNvGrpSpPr>
                    <a:grpSpLocks/>
                  </p:cNvGrpSpPr>
                  <p:nvPr/>
                </p:nvGrpSpPr>
                <p:grpSpPr bwMode="auto">
                  <a:xfrm>
                    <a:off x="1488" y="1392"/>
                    <a:ext cx="480" cy="706"/>
                    <a:chOff x="816" y="2112"/>
                    <a:chExt cx="480" cy="706"/>
                  </a:xfrm>
                </p:grpSpPr>
                <p:sp>
                  <p:nvSpPr>
                    <p:cNvPr id="9339" name="Oval 5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40" name="Oval 5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33" name="Group 55"/>
                  <p:cNvGrpSpPr>
                    <a:grpSpLocks/>
                  </p:cNvGrpSpPr>
                  <p:nvPr/>
                </p:nvGrpSpPr>
                <p:grpSpPr bwMode="auto">
                  <a:xfrm flipV="1">
                    <a:off x="1104" y="1440"/>
                    <a:ext cx="480" cy="706"/>
                    <a:chOff x="816" y="2112"/>
                    <a:chExt cx="480" cy="706"/>
                  </a:xfrm>
                </p:grpSpPr>
                <p:sp>
                  <p:nvSpPr>
                    <p:cNvPr id="9337" name="Oval 5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38" name="Oval 5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34" name="Group 58"/>
                  <p:cNvGrpSpPr>
                    <a:grpSpLocks/>
                  </p:cNvGrpSpPr>
                  <p:nvPr/>
                </p:nvGrpSpPr>
                <p:grpSpPr bwMode="auto">
                  <a:xfrm flipV="1">
                    <a:off x="1872" y="1440"/>
                    <a:ext cx="480" cy="706"/>
                    <a:chOff x="816" y="2112"/>
                    <a:chExt cx="480" cy="706"/>
                  </a:xfrm>
                </p:grpSpPr>
                <p:sp>
                  <p:nvSpPr>
                    <p:cNvPr id="9335" name="Oval 59"/>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36" name="Oval 60"/>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9248" name="Group 61"/>
              <p:cNvGrpSpPr>
                <a:grpSpLocks/>
              </p:cNvGrpSpPr>
              <p:nvPr/>
            </p:nvGrpSpPr>
            <p:grpSpPr bwMode="auto">
              <a:xfrm flipV="1">
                <a:off x="864" y="1584"/>
                <a:ext cx="1632" cy="1426"/>
                <a:chOff x="720" y="1392"/>
                <a:chExt cx="1632" cy="1426"/>
              </a:xfrm>
            </p:grpSpPr>
            <p:grpSp>
              <p:nvGrpSpPr>
                <p:cNvPr id="9303" name="Group 62"/>
                <p:cNvGrpSpPr>
                  <a:grpSpLocks/>
                </p:cNvGrpSpPr>
                <p:nvPr/>
              </p:nvGrpSpPr>
              <p:grpSpPr bwMode="auto">
                <a:xfrm>
                  <a:off x="720" y="1392"/>
                  <a:ext cx="1632" cy="754"/>
                  <a:chOff x="720" y="1392"/>
                  <a:chExt cx="1632" cy="754"/>
                </a:xfrm>
              </p:grpSpPr>
              <p:grpSp>
                <p:nvGrpSpPr>
                  <p:cNvPr id="9317" name="Group 63"/>
                  <p:cNvGrpSpPr>
                    <a:grpSpLocks/>
                  </p:cNvGrpSpPr>
                  <p:nvPr/>
                </p:nvGrpSpPr>
                <p:grpSpPr bwMode="auto">
                  <a:xfrm>
                    <a:off x="720" y="1392"/>
                    <a:ext cx="480" cy="706"/>
                    <a:chOff x="816" y="2112"/>
                    <a:chExt cx="480" cy="706"/>
                  </a:xfrm>
                </p:grpSpPr>
                <p:sp>
                  <p:nvSpPr>
                    <p:cNvPr id="9327" name="Oval 6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28" name="Oval 6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18" name="Group 66"/>
                  <p:cNvGrpSpPr>
                    <a:grpSpLocks/>
                  </p:cNvGrpSpPr>
                  <p:nvPr/>
                </p:nvGrpSpPr>
                <p:grpSpPr bwMode="auto">
                  <a:xfrm>
                    <a:off x="1488" y="1392"/>
                    <a:ext cx="480" cy="706"/>
                    <a:chOff x="816" y="2112"/>
                    <a:chExt cx="480" cy="706"/>
                  </a:xfrm>
                </p:grpSpPr>
                <p:sp>
                  <p:nvSpPr>
                    <p:cNvPr id="9325" name="Oval 6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26" name="Oval 6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19" name="Group 69"/>
                  <p:cNvGrpSpPr>
                    <a:grpSpLocks/>
                  </p:cNvGrpSpPr>
                  <p:nvPr/>
                </p:nvGrpSpPr>
                <p:grpSpPr bwMode="auto">
                  <a:xfrm flipV="1">
                    <a:off x="1104" y="1440"/>
                    <a:ext cx="480" cy="706"/>
                    <a:chOff x="816" y="2112"/>
                    <a:chExt cx="480" cy="706"/>
                  </a:xfrm>
                </p:grpSpPr>
                <p:sp>
                  <p:nvSpPr>
                    <p:cNvPr id="9323" name="Oval 7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24" name="Oval 7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20" name="Group 72"/>
                  <p:cNvGrpSpPr>
                    <a:grpSpLocks/>
                  </p:cNvGrpSpPr>
                  <p:nvPr/>
                </p:nvGrpSpPr>
                <p:grpSpPr bwMode="auto">
                  <a:xfrm flipV="1">
                    <a:off x="1872" y="1440"/>
                    <a:ext cx="480" cy="706"/>
                    <a:chOff x="816" y="2112"/>
                    <a:chExt cx="480" cy="706"/>
                  </a:xfrm>
                </p:grpSpPr>
                <p:sp>
                  <p:nvSpPr>
                    <p:cNvPr id="9321" name="Oval 7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22" name="Oval 7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9304" name="Group 75"/>
                <p:cNvGrpSpPr>
                  <a:grpSpLocks/>
                </p:cNvGrpSpPr>
                <p:nvPr/>
              </p:nvGrpSpPr>
              <p:grpSpPr bwMode="auto">
                <a:xfrm>
                  <a:off x="720" y="2064"/>
                  <a:ext cx="1632" cy="754"/>
                  <a:chOff x="720" y="1392"/>
                  <a:chExt cx="1632" cy="754"/>
                </a:xfrm>
              </p:grpSpPr>
              <p:grpSp>
                <p:nvGrpSpPr>
                  <p:cNvPr id="9305" name="Group 76"/>
                  <p:cNvGrpSpPr>
                    <a:grpSpLocks/>
                  </p:cNvGrpSpPr>
                  <p:nvPr/>
                </p:nvGrpSpPr>
                <p:grpSpPr bwMode="auto">
                  <a:xfrm>
                    <a:off x="720" y="1392"/>
                    <a:ext cx="480" cy="706"/>
                    <a:chOff x="816" y="2112"/>
                    <a:chExt cx="480" cy="706"/>
                  </a:xfrm>
                </p:grpSpPr>
                <p:sp>
                  <p:nvSpPr>
                    <p:cNvPr id="9315" name="Oval 7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16" name="Oval 7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06" name="Group 79"/>
                  <p:cNvGrpSpPr>
                    <a:grpSpLocks/>
                  </p:cNvGrpSpPr>
                  <p:nvPr/>
                </p:nvGrpSpPr>
                <p:grpSpPr bwMode="auto">
                  <a:xfrm>
                    <a:off x="1488" y="1392"/>
                    <a:ext cx="480" cy="706"/>
                    <a:chOff x="816" y="2112"/>
                    <a:chExt cx="480" cy="706"/>
                  </a:xfrm>
                </p:grpSpPr>
                <p:sp>
                  <p:nvSpPr>
                    <p:cNvPr id="9313" name="Oval 8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14" name="Oval 8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07" name="Group 82"/>
                  <p:cNvGrpSpPr>
                    <a:grpSpLocks/>
                  </p:cNvGrpSpPr>
                  <p:nvPr/>
                </p:nvGrpSpPr>
                <p:grpSpPr bwMode="auto">
                  <a:xfrm flipV="1">
                    <a:off x="1104" y="1440"/>
                    <a:ext cx="480" cy="706"/>
                    <a:chOff x="816" y="2112"/>
                    <a:chExt cx="480" cy="706"/>
                  </a:xfrm>
                </p:grpSpPr>
                <p:sp>
                  <p:nvSpPr>
                    <p:cNvPr id="9311" name="Oval 8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12" name="Oval 8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308" name="Group 85"/>
                  <p:cNvGrpSpPr>
                    <a:grpSpLocks/>
                  </p:cNvGrpSpPr>
                  <p:nvPr/>
                </p:nvGrpSpPr>
                <p:grpSpPr bwMode="auto">
                  <a:xfrm flipV="1">
                    <a:off x="1872" y="1440"/>
                    <a:ext cx="480" cy="706"/>
                    <a:chOff x="816" y="2112"/>
                    <a:chExt cx="480" cy="706"/>
                  </a:xfrm>
                </p:grpSpPr>
                <p:sp>
                  <p:nvSpPr>
                    <p:cNvPr id="9309" name="Oval 8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10" name="Oval 8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9249" name="Group 88"/>
              <p:cNvGrpSpPr>
                <a:grpSpLocks/>
              </p:cNvGrpSpPr>
              <p:nvPr/>
            </p:nvGrpSpPr>
            <p:grpSpPr bwMode="auto">
              <a:xfrm>
                <a:off x="1104" y="1776"/>
                <a:ext cx="1632" cy="1426"/>
                <a:chOff x="720" y="1392"/>
                <a:chExt cx="1632" cy="1426"/>
              </a:xfrm>
            </p:grpSpPr>
            <p:grpSp>
              <p:nvGrpSpPr>
                <p:cNvPr id="9277" name="Group 89"/>
                <p:cNvGrpSpPr>
                  <a:grpSpLocks/>
                </p:cNvGrpSpPr>
                <p:nvPr/>
              </p:nvGrpSpPr>
              <p:grpSpPr bwMode="auto">
                <a:xfrm>
                  <a:off x="720" y="1392"/>
                  <a:ext cx="1632" cy="754"/>
                  <a:chOff x="720" y="1392"/>
                  <a:chExt cx="1632" cy="754"/>
                </a:xfrm>
              </p:grpSpPr>
              <p:grpSp>
                <p:nvGrpSpPr>
                  <p:cNvPr id="9291" name="Group 90"/>
                  <p:cNvGrpSpPr>
                    <a:grpSpLocks/>
                  </p:cNvGrpSpPr>
                  <p:nvPr/>
                </p:nvGrpSpPr>
                <p:grpSpPr bwMode="auto">
                  <a:xfrm>
                    <a:off x="720" y="1392"/>
                    <a:ext cx="480" cy="706"/>
                    <a:chOff x="816" y="2112"/>
                    <a:chExt cx="480" cy="706"/>
                  </a:xfrm>
                </p:grpSpPr>
                <p:sp>
                  <p:nvSpPr>
                    <p:cNvPr id="9301" name="Oval 9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02" name="Oval 9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92" name="Group 93"/>
                  <p:cNvGrpSpPr>
                    <a:grpSpLocks/>
                  </p:cNvGrpSpPr>
                  <p:nvPr/>
                </p:nvGrpSpPr>
                <p:grpSpPr bwMode="auto">
                  <a:xfrm>
                    <a:off x="1488" y="1392"/>
                    <a:ext cx="480" cy="706"/>
                    <a:chOff x="816" y="2112"/>
                    <a:chExt cx="480" cy="706"/>
                  </a:xfrm>
                </p:grpSpPr>
                <p:sp>
                  <p:nvSpPr>
                    <p:cNvPr id="9299" name="Oval 9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300" name="Oval 9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93" name="Group 96"/>
                  <p:cNvGrpSpPr>
                    <a:grpSpLocks/>
                  </p:cNvGrpSpPr>
                  <p:nvPr/>
                </p:nvGrpSpPr>
                <p:grpSpPr bwMode="auto">
                  <a:xfrm flipV="1">
                    <a:off x="1104" y="1440"/>
                    <a:ext cx="480" cy="706"/>
                    <a:chOff x="816" y="2112"/>
                    <a:chExt cx="480" cy="706"/>
                  </a:xfrm>
                </p:grpSpPr>
                <p:sp>
                  <p:nvSpPr>
                    <p:cNvPr id="9297" name="Oval 9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98" name="Oval 9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94" name="Group 99"/>
                  <p:cNvGrpSpPr>
                    <a:grpSpLocks/>
                  </p:cNvGrpSpPr>
                  <p:nvPr/>
                </p:nvGrpSpPr>
                <p:grpSpPr bwMode="auto">
                  <a:xfrm flipV="1">
                    <a:off x="1872" y="1440"/>
                    <a:ext cx="480" cy="706"/>
                    <a:chOff x="816" y="2112"/>
                    <a:chExt cx="480" cy="706"/>
                  </a:xfrm>
                </p:grpSpPr>
                <p:sp>
                  <p:nvSpPr>
                    <p:cNvPr id="9295" name="Oval 10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96" name="Oval 10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9278" name="Group 102"/>
                <p:cNvGrpSpPr>
                  <a:grpSpLocks/>
                </p:cNvGrpSpPr>
                <p:nvPr/>
              </p:nvGrpSpPr>
              <p:grpSpPr bwMode="auto">
                <a:xfrm>
                  <a:off x="720" y="2064"/>
                  <a:ext cx="1632" cy="754"/>
                  <a:chOff x="720" y="1392"/>
                  <a:chExt cx="1632" cy="754"/>
                </a:xfrm>
              </p:grpSpPr>
              <p:grpSp>
                <p:nvGrpSpPr>
                  <p:cNvPr id="9279" name="Group 103"/>
                  <p:cNvGrpSpPr>
                    <a:grpSpLocks/>
                  </p:cNvGrpSpPr>
                  <p:nvPr/>
                </p:nvGrpSpPr>
                <p:grpSpPr bwMode="auto">
                  <a:xfrm>
                    <a:off x="720" y="1392"/>
                    <a:ext cx="480" cy="706"/>
                    <a:chOff x="816" y="2112"/>
                    <a:chExt cx="480" cy="706"/>
                  </a:xfrm>
                </p:grpSpPr>
                <p:sp>
                  <p:nvSpPr>
                    <p:cNvPr id="9289" name="Oval 10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90" name="Oval 10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80" name="Group 106"/>
                  <p:cNvGrpSpPr>
                    <a:grpSpLocks/>
                  </p:cNvGrpSpPr>
                  <p:nvPr/>
                </p:nvGrpSpPr>
                <p:grpSpPr bwMode="auto">
                  <a:xfrm>
                    <a:off x="1488" y="1392"/>
                    <a:ext cx="480" cy="706"/>
                    <a:chOff x="816" y="2112"/>
                    <a:chExt cx="480" cy="706"/>
                  </a:xfrm>
                </p:grpSpPr>
                <p:sp>
                  <p:nvSpPr>
                    <p:cNvPr id="9287" name="Oval 10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88" name="Oval 10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81" name="Group 109"/>
                  <p:cNvGrpSpPr>
                    <a:grpSpLocks/>
                  </p:cNvGrpSpPr>
                  <p:nvPr/>
                </p:nvGrpSpPr>
                <p:grpSpPr bwMode="auto">
                  <a:xfrm flipV="1">
                    <a:off x="1104" y="1440"/>
                    <a:ext cx="480" cy="706"/>
                    <a:chOff x="816" y="2112"/>
                    <a:chExt cx="480" cy="706"/>
                  </a:xfrm>
                </p:grpSpPr>
                <p:sp>
                  <p:nvSpPr>
                    <p:cNvPr id="9285" name="Oval 11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86" name="Oval 11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82" name="Group 112"/>
                  <p:cNvGrpSpPr>
                    <a:grpSpLocks/>
                  </p:cNvGrpSpPr>
                  <p:nvPr/>
                </p:nvGrpSpPr>
                <p:grpSpPr bwMode="auto">
                  <a:xfrm flipV="1">
                    <a:off x="1872" y="1440"/>
                    <a:ext cx="480" cy="706"/>
                    <a:chOff x="816" y="2112"/>
                    <a:chExt cx="480" cy="706"/>
                  </a:xfrm>
                </p:grpSpPr>
                <p:sp>
                  <p:nvSpPr>
                    <p:cNvPr id="9283" name="Oval 11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84" name="Oval 11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9250" name="Group 115"/>
              <p:cNvGrpSpPr>
                <a:grpSpLocks/>
              </p:cNvGrpSpPr>
              <p:nvPr/>
            </p:nvGrpSpPr>
            <p:grpSpPr bwMode="auto">
              <a:xfrm flipV="1">
                <a:off x="1248" y="1920"/>
                <a:ext cx="1632" cy="1426"/>
                <a:chOff x="720" y="1392"/>
                <a:chExt cx="1632" cy="1426"/>
              </a:xfrm>
            </p:grpSpPr>
            <p:grpSp>
              <p:nvGrpSpPr>
                <p:cNvPr id="9251" name="Group 116"/>
                <p:cNvGrpSpPr>
                  <a:grpSpLocks/>
                </p:cNvGrpSpPr>
                <p:nvPr/>
              </p:nvGrpSpPr>
              <p:grpSpPr bwMode="auto">
                <a:xfrm>
                  <a:off x="720" y="1392"/>
                  <a:ext cx="1632" cy="754"/>
                  <a:chOff x="720" y="1392"/>
                  <a:chExt cx="1632" cy="754"/>
                </a:xfrm>
              </p:grpSpPr>
              <p:grpSp>
                <p:nvGrpSpPr>
                  <p:cNvPr id="9265" name="Group 117"/>
                  <p:cNvGrpSpPr>
                    <a:grpSpLocks/>
                  </p:cNvGrpSpPr>
                  <p:nvPr/>
                </p:nvGrpSpPr>
                <p:grpSpPr bwMode="auto">
                  <a:xfrm>
                    <a:off x="720" y="1392"/>
                    <a:ext cx="480" cy="706"/>
                    <a:chOff x="816" y="2112"/>
                    <a:chExt cx="480" cy="706"/>
                  </a:xfrm>
                </p:grpSpPr>
                <p:sp>
                  <p:nvSpPr>
                    <p:cNvPr id="9275" name="Oval 118"/>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76" name="Oval 119"/>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66" name="Group 120"/>
                  <p:cNvGrpSpPr>
                    <a:grpSpLocks/>
                  </p:cNvGrpSpPr>
                  <p:nvPr/>
                </p:nvGrpSpPr>
                <p:grpSpPr bwMode="auto">
                  <a:xfrm>
                    <a:off x="1488" y="1392"/>
                    <a:ext cx="480" cy="706"/>
                    <a:chOff x="816" y="2112"/>
                    <a:chExt cx="480" cy="706"/>
                  </a:xfrm>
                </p:grpSpPr>
                <p:sp>
                  <p:nvSpPr>
                    <p:cNvPr id="9273" name="Oval 12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74" name="Oval 12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67" name="Group 123"/>
                  <p:cNvGrpSpPr>
                    <a:grpSpLocks/>
                  </p:cNvGrpSpPr>
                  <p:nvPr/>
                </p:nvGrpSpPr>
                <p:grpSpPr bwMode="auto">
                  <a:xfrm flipV="1">
                    <a:off x="1104" y="1440"/>
                    <a:ext cx="480" cy="706"/>
                    <a:chOff x="816" y="2112"/>
                    <a:chExt cx="480" cy="706"/>
                  </a:xfrm>
                </p:grpSpPr>
                <p:sp>
                  <p:nvSpPr>
                    <p:cNvPr id="9271" name="Oval 12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72" name="Oval 12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68" name="Group 126"/>
                  <p:cNvGrpSpPr>
                    <a:grpSpLocks/>
                  </p:cNvGrpSpPr>
                  <p:nvPr/>
                </p:nvGrpSpPr>
                <p:grpSpPr bwMode="auto">
                  <a:xfrm flipV="1">
                    <a:off x="1872" y="1440"/>
                    <a:ext cx="480" cy="706"/>
                    <a:chOff x="816" y="2112"/>
                    <a:chExt cx="480" cy="706"/>
                  </a:xfrm>
                </p:grpSpPr>
                <p:sp>
                  <p:nvSpPr>
                    <p:cNvPr id="9269" name="Oval 12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70" name="Oval 12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9252" name="Group 129"/>
                <p:cNvGrpSpPr>
                  <a:grpSpLocks/>
                </p:cNvGrpSpPr>
                <p:nvPr/>
              </p:nvGrpSpPr>
              <p:grpSpPr bwMode="auto">
                <a:xfrm>
                  <a:off x="720" y="2064"/>
                  <a:ext cx="1632" cy="754"/>
                  <a:chOff x="720" y="1392"/>
                  <a:chExt cx="1632" cy="754"/>
                </a:xfrm>
              </p:grpSpPr>
              <p:grpSp>
                <p:nvGrpSpPr>
                  <p:cNvPr id="9253" name="Group 130"/>
                  <p:cNvGrpSpPr>
                    <a:grpSpLocks/>
                  </p:cNvGrpSpPr>
                  <p:nvPr/>
                </p:nvGrpSpPr>
                <p:grpSpPr bwMode="auto">
                  <a:xfrm>
                    <a:off x="720" y="1392"/>
                    <a:ext cx="480" cy="706"/>
                    <a:chOff x="816" y="2112"/>
                    <a:chExt cx="480" cy="706"/>
                  </a:xfrm>
                </p:grpSpPr>
                <p:sp>
                  <p:nvSpPr>
                    <p:cNvPr id="9263" name="Oval 13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64" name="Oval 13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54" name="Group 133"/>
                  <p:cNvGrpSpPr>
                    <a:grpSpLocks/>
                  </p:cNvGrpSpPr>
                  <p:nvPr/>
                </p:nvGrpSpPr>
                <p:grpSpPr bwMode="auto">
                  <a:xfrm>
                    <a:off x="1488" y="1392"/>
                    <a:ext cx="480" cy="706"/>
                    <a:chOff x="816" y="2112"/>
                    <a:chExt cx="480" cy="706"/>
                  </a:xfrm>
                </p:grpSpPr>
                <p:sp>
                  <p:nvSpPr>
                    <p:cNvPr id="9261" name="Oval 13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62" name="Oval 13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55" name="Group 136"/>
                  <p:cNvGrpSpPr>
                    <a:grpSpLocks/>
                  </p:cNvGrpSpPr>
                  <p:nvPr/>
                </p:nvGrpSpPr>
                <p:grpSpPr bwMode="auto">
                  <a:xfrm flipV="1">
                    <a:off x="1104" y="1440"/>
                    <a:ext cx="480" cy="706"/>
                    <a:chOff x="816" y="2112"/>
                    <a:chExt cx="480" cy="706"/>
                  </a:xfrm>
                </p:grpSpPr>
                <p:sp>
                  <p:nvSpPr>
                    <p:cNvPr id="9259" name="Oval 13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60" name="Oval 13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9256" name="Group 139"/>
                  <p:cNvGrpSpPr>
                    <a:grpSpLocks/>
                  </p:cNvGrpSpPr>
                  <p:nvPr/>
                </p:nvGrpSpPr>
                <p:grpSpPr bwMode="auto">
                  <a:xfrm flipV="1">
                    <a:off x="1872" y="1440"/>
                    <a:ext cx="480" cy="706"/>
                    <a:chOff x="816" y="2112"/>
                    <a:chExt cx="480" cy="706"/>
                  </a:xfrm>
                </p:grpSpPr>
                <p:sp>
                  <p:nvSpPr>
                    <p:cNvPr id="9257" name="Oval 14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58" name="Oval 14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sp>
          <p:nvSpPr>
            <p:cNvPr id="9232" name="Text Box 142"/>
            <p:cNvSpPr txBox="1">
              <a:spLocks noChangeArrowheads="1"/>
            </p:cNvSpPr>
            <p:nvPr/>
          </p:nvSpPr>
          <p:spPr bwMode="auto">
            <a:xfrm>
              <a:off x="864" y="720"/>
              <a:ext cx="26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400">
                  <a:solidFill>
                    <a:schemeClr val="bg2"/>
                  </a:solidFill>
                  <a:latin typeface="Times New Roman" panose="02020603050405020304" pitchFamily="18" charset="0"/>
                </a:rPr>
                <a:t>e-</a:t>
              </a:r>
            </a:p>
          </p:txBody>
        </p:sp>
        <p:sp>
          <p:nvSpPr>
            <p:cNvPr id="9233" name="Oval 143"/>
            <p:cNvSpPr>
              <a:spLocks noChangeArrowheads="1"/>
            </p:cNvSpPr>
            <p:nvPr/>
          </p:nvSpPr>
          <p:spPr bwMode="auto">
            <a:xfrm>
              <a:off x="1227" y="911"/>
              <a:ext cx="217" cy="198"/>
            </a:xfrm>
            <a:prstGeom prst="ellipse">
              <a:avLst/>
            </a:prstGeom>
            <a:gradFill rotWithShape="0">
              <a:gsLst>
                <a:gs pos="0">
                  <a:srgbClr val="99CC00"/>
                </a:gs>
                <a:gs pos="100000">
                  <a:srgbClr val="2532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34" name="Oval 144"/>
            <p:cNvSpPr>
              <a:spLocks noChangeArrowheads="1"/>
            </p:cNvSpPr>
            <p:nvPr/>
          </p:nvSpPr>
          <p:spPr bwMode="auto">
            <a:xfrm>
              <a:off x="432" y="842"/>
              <a:ext cx="361" cy="322"/>
            </a:xfrm>
            <a:prstGeom prst="ellipse">
              <a:avLst/>
            </a:prstGeom>
            <a:gradFill rotWithShape="0">
              <a:gsLst>
                <a:gs pos="0">
                  <a:srgbClr val="666699"/>
                </a:gs>
                <a:gs pos="100000">
                  <a:srgbClr val="1C1C2A"/>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35" name="Line 145"/>
            <p:cNvSpPr>
              <a:spLocks noChangeShapeType="1"/>
            </p:cNvSpPr>
            <p:nvPr/>
          </p:nvSpPr>
          <p:spPr bwMode="auto">
            <a:xfrm>
              <a:off x="866" y="981"/>
              <a:ext cx="325" cy="0"/>
            </a:xfrm>
            <a:prstGeom prst="line">
              <a:avLst/>
            </a:prstGeom>
            <a:noFill/>
            <a:ln w="38100">
              <a:solidFill>
                <a:srgbClr val="000000"/>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grpSp>
          <p:nvGrpSpPr>
            <p:cNvPr id="9236" name="Group 146"/>
            <p:cNvGrpSpPr>
              <a:grpSpLocks/>
            </p:cNvGrpSpPr>
            <p:nvPr/>
          </p:nvGrpSpPr>
          <p:grpSpPr bwMode="auto">
            <a:xfrm flipH="1">
              <a:off x="504" y="1327"/>
              <a:ext cx="1048" cy="610"/>
              <a:chOff x="3216" y="2160"/>
              <a:chExt cx="1344" cy="844"/>
            </a:xfrm>
          </p:grpSpPr>
          <p:sp>
            <p:nvSpPr>
              <p:cNvPr id="9242" name="Oval 147"/>
              <p:cNvSpPr>
                <a:spLocks noChangeArrowheads="1"/>
              </p:cNvSpPr>
              <p:nvPr/>
            </p:nvSpPr>
            <p:spPr bwMode="auto">
              <a:xfrm flipV="1">
                <a:off x="4272" y="2236"/>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28575">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43" name="Oval 148"/>
              <p:cNvSpPr>
                <a:spLocks noChangeArrowheads="1"/>
              </p:cNvSpPr>
              <p:nvPr/>
            </p:nvSpPr>
            <p:spPr bwMode="auto">
              <a:xfrm flipV="1">
                <a:off x="3216" y="2160"/>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28575">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9244" name="Freeform 149"/>
              <p:cNvSpPr>
                <a:spLocks/>
              </p:cNvSpPr>
              <p:nvPr/>
            </p:nvSpPr>
            <p:spPr bwMode="auto">
              <a:xfrm flipH="1">
                <a:off x="3984" y="2332"/>
                <a:ext cx="288" cy="432"/>
              </a:xfrm>
              <a:custGeom>
                <a:avLst/>
                <a:gdLst>
                  <a:gd name="T0" fmla="*/ 0 w 384"/>
                  <a:gd name="T1" fmla="*/ 39 h 400"/>
                  <a:gd name="T2" fmla="*/ 4 w 384"/>
                  <a:gd name="T3" fmla="*/ 39 h 400"/>
                  <a:gd name="T4" fmla="*/ 8 w 384"/>
                  <a:gd name="T5" fmla="*/ 280 h 400"/>
                  <a:gd name="T6" fmla="*/ 13 w 384"/>
                  <a:gd name="T7" fmla="*/ 1008 h 400"/>
                  <a:gd name="T8" fmla="*/ 0 60000 65536"/>
                  <a:gd name="T9" fmla="*/ 0 60000 65536"/>
                  <a:gd name="T10" fmla="*/ 0 60000 65536"/>
                  <a:gd name="T11" fmla="*/ 0 60000 65536"/>
                  <a:gd name="T12" fmla="*/ 0 w 384"/>
                  <a:gd name="T13" fmla="*/ 0 h 400"/>
                  <a:gd name="T14" fmla="*/ 384 w 384"/>
                  <a:gd name="T15" fmla="*/ 400 h 400"/>
                </a:gdLst>
                <a:ahLst/>
                <a:cxnLst>
                  <a:cxn ang="T8">
                    <a:pos x="T0" y="T1"/>
                  </a:cxn>
                  <a:cxn ang="T9">
                    <a:pos x="T2" y="T3"/>
                  </a:cxn>
                  <a:cxn ang="T10">
                    <a:pos x="T4" y="T5"/>
                  </a:cxn>
                  <a:cxn ang="T11">
                    <a:pos x="T6" y="T7"/>
                  </a:cxn>
                </a:cxnLst>
                <a:rect l="T12" t="T13" r="T14" b="T15"/>
                <a:pathLst>
                  <a:path w="384" h="400">
                    <a:moveTo>
                      <a:pt x="0" y="16"/>
                    </a:moveTo>
                    <a:cubicBezTo>
                      <a:pt x="28" y="8"/>
                      <a:pt x="56" y="0"/>
                      <a:pt x="96" y="16"/>
                    </a:cubicBezTo>
                    <a:cubicBezTo>
                      <a:pt x="136" y="32"/>
                      <a:pt x="192" y="48"/>
                      <a:pt x="240" y="112"/>
                    </a:cubicBezTo>
                    <a:cubicBezTo>
                      <a:pt x="288" y="176"/>
                      <a:pt x="360" y="352"/>
                      <a:pt x="384" y="400"/>
                    </a:cubicBezTo>
                  </a:path>
                </a:pathLst>
              </a:custGeom>
              <a:noFill/>
              <a:ln w="28575" cap="flat" cmpd="sng">
                <a:solidFill>
                  <a:schemeClr val="tx1"/>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9245" name="Freeform 150"/>
              <p:cNvSpPr>
                <a:spLocks/>
              </p:cNvSpPr>
              <p:nvPr/>
            </p:nvSpPr>
            <p:spPr bwMode="auto">
              <a:xfrm>
                <a:off x="3696" y="2332"/>
                <a:ext cx="288" cy="432"/>
              </a:xfrm>
              <a:custGeom>
                <a:avLst/>
                <a:gdLst>
                  <a:gd name="T0" fmla="*/ 0 w 384"/>
                  <a:gd name="T1" fmla="*/ 39 h 400"/>
                  <a:gd name="T2" fmla="*/ 4 w 384"/>
                  <a:gd name="T3" fmla="*/ 39 h 400"/>
                  <a:gd name="T4" fmla="*/ 8 w 384"/>
                  <a:gd name="T5" fmla="*/ 280 h 400"/>
                  <a:gd name="T6" fmla="*/ 13 w 384"/>
                  <a:gd name="T7" fmla="*/ 1008 h 400"/>
                  <a:gd name="T8" fmla="*/ 0 60000 65536"/>
                  <a:gd name="T9" fmla="*/ 0 60000 65536"/>
                  <a:gd name="T10" fmla="*/ 0 60000 65536"/>
                  <a:gd name="T11" fmla="*/ 0 60000 65536"/>
                  <a:gd name="T12" fmla="*/ 0 w 384"/>
                  <a:gd name="T13" fmla="*/ 0 h 400"/>
                  <a:gd name="T14" fmla="*/ 384 w 384"/>
                  <a:gd name="T15" fmla="*/ 400 h 400"/>
                </a:gdLst>
                <a:ahLst/>
                <a:cxnLst>
                  <a:cxn ang="T8">
                    <a:pos x="T0" y="T1"/>
                  </a:cxn>
                  <a:cxn ang="T9">
                    <a:pos x="T2" y="T3"/>
                  </a:cxn>
                  <a:cxn ang="T10">
                    <a:pos x="T4" y="T5"/>
                  </a:cxn>
                  <a:cxn ang="T11">
                    <a:pos x="T6" y="T7"/>
                  </a:cxn>
                </a:cxnLst>
                <a:rect l="T12" t="T13" r="T14" b="T15"/>
                <a:pathLst>
                  <a:path w="384" h="400">
                    <a:moveTo>
                      <a:pt x="0" y="16"/>
                    </a:moveTo>
                    <a:cubicBezTo>
                      <a:pt x="28" y="8"/>
                      <a:pt x="56" y="0"/>
                      <a:pt x="96" y="16"/>
                    </a:cubicBezTo>
                    <a:cubicBezTo>
                      <a:pt x="136" y="32"/>
                      <a:pt x="192" y="48"/>
                      <a:pt x="240" y="112"/>
                    </a:cubicBezTo>
                    <a:cubicBezTo>
                      <a:pt x="288" y="176"/>
                      <a:pt x="360" y="352"/>
                      <a:pt x="384" y="400"/>
                    </a:cubicBezTo>
                  </a:path>
                </a:pathLst>
              </a:custGeom>
              <a:noFill/>
              <a:ln w="28575" cap="flat" cmpd="sng">
                <a:solidFill>
                  <a:schemeClr val="tx1"/>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9246" name="Line 151"/>
              <p:cNvSpPr>
                <a:spLocks noChangeShapeType="1"/>
              </p:cNvSpPr>
              <p:nvPr/>
            </p:nvSpPr>
            <p:spPr bwMode="auto">
              <a:xfrm>
                <a:off x="3984" y="2764"/>
                <a:ext cx="0" cy="240"/>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grpSp>
        <p:sp>
          <p:nvSpPr>
            <p:cNvPr id="9237" name="Line 152"/>
            <p:cNvSpPr>
              <a:spLocks noChangeShapeType="1"/>
            </p:cNvSpPr>
            <p:nvPr/>
          </p:nvSpPr>
          <p:spPr bwMode="auto">
            <a:xfrm>
              <a:off x="938" y="1119"/>
              <a:ext cx="0" cy="278"/>
            </a:xfrm>
            <a:prstGeom prst="line">
              <a:avLst/>
            </a:prstGeom>
            <a:noFill/>
            <a:ln w="38100">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fr-CA"/>
            </a:p>
          </p:txBody>
        </p:sp>
        <p:sp>
          <p:nvSpPr>
            <p:cNvPr id="9238" name="Text Box 153"/>
            <p:cNvSpPr txBox="1">
              <a:spLocks noChangeArrowheads="1"/>
            </p:cNvSpPr>
            <p:nvPr/>
          </p:nvSpPr>
          <p:spPr bwMode="auto">
            <a:xfrm>
              <a:off x="463" y="889"/>
              <a:ext cx="3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Na</a:t>
              </a:r>
            </a:p>
          </p:txBody>
        </p:sp>
        <p:sp>
          <p:nvSpPr>
            <p:cNvPr id="9239" name="Rectangle 154"/>
            <p:cNvSpPr>
              <a:spLocks noChangeArrowheads="1"/>
            </p:cNvSpPr>
            <p:nvPr/>
          </p:nvSpPr>
          <p:spPr bwMode="auto">
            <a:xfrm>
              <a:off x="472" y="1389"/>
              <a:ext cx="32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600" b="1">
                  <a:latin typeface="Times New Roman" panose="02020603050405020304" pitchFamily="18" charset="0"/>
                </a:rPr>
                <a:t>Na</a:t>
              </a:r>
              <a:r>
                <a:rPr lang="fr-FR" altLang="fr-FR" sz="1600" b="1" baseline="30000">
                  <a:latin typeface="Times New Roman" panose="02020603050405020304" pitchFamily="18" charset="0"/>
                </a:rPr>
                <a:t>+</a:t>
              </a:r>
            </a:p>
          </p:txBody>
        </p:sp>
        <p:sp>
          <p:nvSpPr>
            <p:cNvPr id="9240" name="Rectangle 155"/>
            <p:cNvSpPr>
              <a:spLocks noChangeArrowheads="1"/>
            </p:cNvSpPr>
            <p:nvPr/>
          </p:nvSpPr>
          <p:spPr bwMode="auto">
            <a:xfrm>
              <a:off x="1232" y="1389"/>
              <a:ext cx="273"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600" b="1">
                  <a:latin typeface="Times New Roman" panose="02020603050405020304" pitchFamily="18" charset="0"/>
                </a:rPr>
                <a:t>Cl</a:t>
              </a:r>
              <a:r>
                <a:rPr lang="fr-FR" altLang="fr-FR" sz="1600" b="1" baseline="30000">
                  <a:latin typeface="Times New Roman" panose="02020603050405020304" pitchFamily="18" charset="0"/>
                </a:rPr>
                <a:t>-</a:t>
              </a:r>
            </a:p>
          </p:txBody>
        </p:sp>
        <p:sp>
          <p:nvSpPr>
            <p:cNvPr id="9241" name="Rectangle 156"/>
            <p:cNvSpPr>
              <a:spLocks noChangeArrowheads="1"/>
            </p:cNvSpPr>
            <p:nvPr/>
          </p:nvSpPr>
          <p:spPr bwMode="auto">
            <a:xfrm>
              <a:off x="1192" y="882"/>
              <a:ext cx="2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a:t>
              </a:r>
              <a:endParaRPr lang="fr-FR" altLang="fr-FR" sz="2000" b="1" baseline="30000">
                <a:latin typeface="Times New Roman" panose="02020603050405020304" pitchFamily="18" charset="0"/>
              </a:endParaRPr>
            </a:p>
          </p:txBody>
        </p:sp>
      </p:grpSp>
      <p:sp>
        <p:nvSpPr>
          <p:cNvPr id="273" name="Text Box 3"/>
          <p:cNvSpPr txBox="1">
            <a:spLocks noChangeArrowheads="1"/>
          </p:cNvSpPr>
          <p:nvPr/>
        </p:nvSpPr>
        <p:spPr bwMode="auto">
          <a:xfrm>
            <a:off x="3419475" y="1185863"/>
            <a:ext cx="5329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Entre un métal et un non-métal</a:t>
            </a:r>
          </a:p>
        </p:txBody>
      </p:sp>
      <p:sp>
        <p:nvSpPr>
          <p:cNvPr id="274" name="Text Box 3"/>
          <p:cNvSpPr txBox="1">
            <a:spLocks noChangeArrowheads="1"/>
          </p:cNvSpPr>
          <p:nvPr/>
        </p:nvSpPr>
        <p:spPr bwMode="auto">
          <a:xfrm>
            <a:off x="3452813" y="1735138"/>
            <a:ext cx="53292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Différence d’électronégativité </a:t>
            </a:r>
            <a:r>
              <a:rPr lang="fr-FR" altLang="fr-FR" sz="2800" b="1" u="sng">
                <a:solidFill>
                  <a:srgbClr val="FFFF99"/>
                </a:solidFill>
                <a:latin typeface="Times New Roman" panose="02020603050405020304" pitchFamily="18" charset="0"/>
              </a:rPr>
              <a:t>&gt; 1.7 </a:t>
            </a:r>
          </a:p>
        </p:txBody>
      </p:sp>
      <p:sp>
        <p:nvSpPr>
          <p:cNvPr id="275" name="Text Box 3"/>
          <p:cNvSpPr txBox="1">
            <a:spLocks noChangeArrowheads="1"/>
          </p:cNvSpPr>
          <p:nvPr/>
        </p:nvSpPr>
        <p:spPr bwMode="auto">
          <a:xfrm>
            <a:off x="3419475" y="2373313"/>
            <a:ext cx="5329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b="1" u="sng">
                <a:solidFill>
                  <a:srgbClr val="FFFF99"/>
                </a:solidFill>
                <a:latin typeface="Times New Roman" panose="02020603050405020304" pitchFamily="18" charset="0"/>
              </a:rPr>
              <a:t>Transfert</a:t>
            </a:r>
            <a:r>
              <a:rPr lang="fr-FR" altLang="fr-FR" sz="2800">
                <a:solidFill>
                  <a:srgbClr val="FFFF99"/>
                </a:solidFill>
                <a:latin typeface="Times New Roman" panose="02020603050405020304" pitchFamily="18" charset="0"/>
              </a:rPr>
              <a:t> d’électron (FLÈCHE)</a:t>
            </a:r>
          </a:p>
        </p:txBody>
      </p:sp>
      <p:sp>
        <p:nvSpPr>
          <p:cNvPr id="276" name="Text Box 3"/>
          <p:cNvSpPr txBox="1">
            <a:spLocks noChangeArrowheads="1"/>
          </p:cNvSpPr>
          <p:nvPr/>
        </p:nvSpPr>
        <p:spPr bwMode="auto">
          <a:xfrm>
            <a:off x="3419475" y="2936875"/>
            <a:ext cx="5329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Formation </a:t>
            </a:r>
            <a:r>
              <a:rPr lang="fr-FR" altLang="fr-FR" sz="2800" b="1" u="sng">
                <a:solidFill>
                  <a:srgbClr val="FFFF99"/>
                </a:solidFill>
                <a:latin typeface="Times New Roman" panose="02020603050405020304" pitchFamily="18" charset="0"/>
              </a:rPr>
              <a:t>d’ions</a:t>
            </a:r>
            <a:r>
              <a:rPr lang="fr-FR" altLang="fr-FR" sz="2800">
                <a:solidFill>
                  <a:srgbClr val="FFFF99"/>
                </a:solidFill>
                <a:latin typeface="Times New Roman" panose="02020603050405020304" pitchFamily="18" charset="0"/>
              </a:rPr>
              <a:t> + et -</a:t>
            </a:r>
          </a:p>
        </p:txBody>
      </p:sp>
      <p:sp>
        <p:nvSpPr>
          <p:cNvPr id="277" name="Text Box 3"/>
          <p:cNvSpPr txBox="1">
            <a:spLocks noChangeArrowheads="1"/>
          </p:cNvSpPr>
          <p:nvPr/>
        </p:nvSpPr>
        <p:spPr bwMode="auto">
          <a:xfrm>
            <a:off x="3419475" y="3533775"/>
            <a:ext cx="5329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Formation d’un </a:t>
            </a:r>
            <a:r>
              <a:rPr lang="fr-FR" altLang="fr-FR" sz="2800" b="1" u="sng">
                <a:solidFill>
                  <a:srgbClr val="FFFF99"/>
                </a:solidFill>
                <a:latin typeface="Times New Roman" panose="02020603050405020304" pitchFamily="18" charset="0"/>
              </a:rPr>
              <a:t>réseau</a:t>
            </a:r>
            <a:r>
              <a:rPr lang="fr-FR" altLang="fr-FR" sz="2800">
                <a:solidFill>
                  <a:srgbClr val="FFFF99"/>
                </a:solidFill>
                <a:latin typeface="Times New Roman" panose="02020603050405020304" pitchFamily="18" charset="0"/>
              </a:rPr>
              <a:t>  ionique</a:t>
            </a:r>
          </a:p>
        </p:txBody>
      </p:sp>
      <p:sp>
        <p:nvSpPr>
          <p:cNvPr id="278" name="Text Box 3"/>
          <p:cNvSpPr txBox="1">
            <a:spLocks noChangeArrowheads="1"/>
          </p:cNvSpPr>
          <p:nvPr/>
        </p:nvSpPr>
        <p:spPr bwMode="auto">
          <a:xfrm>
            <a:off x="3419475" y="4159250"/>
            <a:ext cx="532923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Représenté par une formule </a:t>
            </a:r>
            <a:r>
              <a:rPr lang="fr-FR" altLang="fr-FR" sz="2800" b="1" u="sng">
                <a:solidFill>
                  <a:srgbClr val="FFFF99"/>
                </a:solidFill>
                <a:latin typeface="Times New Roman" panose="02020603050405020304" pitchFamily="18" charset="0"/>
              </a:rPr>
              <a:t>empirique</a:t>
            </a:r>
            <a:r>
              <a:rPr lang="fr-FR" altLang="fr-FR" sz="2800">
                <a:solidFill>
                  <a:srgbClr val="FFFF99"/>
                </a:solidFill>
                <a:latin typeface="Times New Roman" panose="02020603050405020304" pitchFamily="18" charset="0"/>
              </a:rPr>
              <a:t> (plus petit rapport)</a:t>
            </a:r>
          </a:p>
        </p:txBody>
      </p:sp>
      <p:sp>
        <p:nvSpPr>
          <p:cNvPr id="279" name="Text Box 3"/>
          <p:cNvSpPr txBox="1">
            <a:spLocks noChangeArrowheads="1"/>
          </p:cNvSpPr>
          <p:nvPr/>
        </p:nvSpPr>
        <p:spPr bwMode="auto">
          <a:xfrm>
            <a:off x="3398838" y="5133975"/>
            <a:ext cx="53276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La structure ionique est sans fin…  le grain de sel peut avoir toujours plus d’ions qui s’y rattache…</a:t>
            </a:r>
          </a:p>
        </p:txBody>
      </p:sp>
      <p:sp>
        <p:nvSpPr>
          <p:cNvPr id="3" name="Ellipse 2"/>
          <p:cNvSpPr/>
          <p:nvPr/>
        </p:nvSpPr>
        <p:spPr>
          <a:xfrm>
            <a:off x="179388" y="2798763"/>
            <a:ext cx="2751137" cy="30067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4" name="ZoneTexte 3"/>
          <p:cNvSpPr txBox="1">
            <a:spLocks noChangeArrowheads="1"/>
          </p:cNvSpPr>
          <p:nvPr/>
        </p:nvSpPr>
        <p:spPr bwMode="auto">
          <a:xfrm>
            <a:off x="531813" y="3824288"/>
            <a:ext cx="22018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CA" altLang="fr-FR" sz="2000" b="1">
                <a:solidFill>
                  <a:srgbClr val="FFFF00"/>
                </a:solidFill>
              </a:rPr>
              <a:t>Tous les ions sont connectés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6435"/>
                                        </p:tgtEl>
                                        <p:attrNameLst>
                                          <p:attrName>style.visibility</p:attrName>
                                        </p:attrNameLst>
                                      </p:cBhvr>
                                      <p:to>
                                        <p:strVal val="visible"/>
                                      </p:to>
                                    </p:set>
                                    <p:anim calcmode="lin" valueType="num">
                                      <p:cBhvr additive="base">
                                        <p:cTn id="7" dur="500" fill="hold"/>
                                        <p:tgtEl>
                                          <p:spTgt spid="146435"/>
                                        </p:tgtEl>
                                        <p:attrNameLst>
                                          <p:attrName>ppt_x</p:attrName>
                                        </p:attrNameLst>
                                      </p:cBhvr>
                                      <p:tavLst>
                                        <p:tav tm="0">
                                          <p:val>
                                            <p:strVal val="0-#ppt_w/2"/>
                                          </p:val>
                                        </p:tav>
                                        <p:tav tm="100000">
                                          <p:val>
                                            <p:strVal val="#ppt_x"/>
                                          </p:val>
                                        </p:tav>
                                      </p:tavLst>
                                    </p:anim>
                                    <p:anim calcmode="lin" valueType="num">
                                      <p:cBhvr additive="base">
                                        <p:cTn id="8" dur="500" fill="hold"/>
                                        <p:tgtEl>
                                          <p:spTgt spid="14643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3"/>
                                        </p:tgtEl>
                                        <p:attrNameLst>
                                          <p:attrName>style.visibility</p:attrName>
                                        </p:attrNameLst>
                                      </p:cBhvr>
                                      <p:to>
                                        <p:strVal val="visible"/>
                                      </p:to>
                                    </p:set>
                                    <p:anim calcmode="lin" valueType="num">
                                      <p:cBhvr additive="base">
                                        <p:cTn id="19" dur="500" fill="hold"/>
                                        <p:tgtEl>
                                          <p:spTgt spid="273"/>
                                        </p:tgtEl>
                                        <p:attrNameLst>
                                          <p:attrName>ppt_x</p:attrName>
                                        </p:attrNameLst>
                                      </p:cBhvr>
                                      <p:tavLst>
                                        <p:tav tm="0">
                                          <p:val>
                                            <p:strVal val="0-#ppt_w/2"/>
                                          </p:val>
                                        </p:tav>
                                        <p:tav tm="100000">
                                          <p:val>
                                            <p:strVal val="#ppt_x"/>
                                          </p:val>
                                        </p:tav>
                                      </p:tavLst>
                                    </p:anim>
                                    <p:anim calcmode="lin" valueType="num">
                                      <p:cBhvr additive="base">
                                        <p:cTn id="20" dur="500" fill="hold"/>
                                        <p:tgtEl>
                                          <p:spTgt spid="273"/>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4"/>
                                        </p:tgtEl>
                                        <p:attrNameLst>
                                          <p:attrName>style.visibility</p:attrName>
                                        </p:attrNameLst>
                                      </p:cBhvr>
                                      <p:to>
                                        <p:strVal val="visible"/>
                                      </p:to>
                                    </p:set>
                                    <p:anim calcmode="lin" valueType="num">
                                      <p:cBhvr additive="base">
                                        <p:cTn id="25" dur="500" fill="hold"/>
                                        <p:tgtEl>
                                          <p:spTgt spid="274"/>
                                        </p:tgtEl>
                                        <p:attrNameLst>
                                          <p:attrName>ppt_x</p:attrName>
                                        </p:attrNameLst>
                                      </p:cBhvr>
                                      <p:tavLst>
                                        <p:tav tm="0">
                                          <p:val>
                                            <p:strVal val="0-#ppt_w/2"/>
                                          </p:val>
                                        </p:tav>
                                        <p:tav tm="100000">
                                          <p:val>
                                            <p:strVal val="#ppt_x"/>
                                          </p:val>
                                        </p:tav>
                                      </p:tavLst>
                                    </p:anim>
                                    <p:anim calcmode="lin" valueType="num">
                                      <p:cBhvr additive="base">
                                        <p:cTn id="26" dur="500" fill="hold"/>
                                        <p:tgtEl>
                                          <p:spTgt spid="274"/>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5"/>
                                        </p:tgtEl>
                                        <p:attrNameLst>
                                          <p:attrName>style.visibility</p:attrName>
                                        </p:attrNameLst>
                                      </p:cBhvr>
                                      <p:to>
                                        <p:strVal val="visible"/>
                                      </p:to>
                                    </p:set>
                                    <p:anim calcmode="lin" valueType="num">
                                      <p:cBhvr additive="base">
                                        <p:cTn id="31" dur="500" fill="hold"/>
                                        <p:tgtEl>
                                          <p:spTgt spid="275"/>
                                        </p:tgtEl>
                                        <p:attrNameLst>
                                          <p:attrName>ppt_x</p:attrName>
                                        </p:attrNameLst>
                                      </p:cBhvr>
                                      <p:tavLst>
                                        <p:tav tm="0">
                                          <p:val>
                                            <p:strVal val="0-#ppt_w/2"/>
                                          </p:val>
                                        </p:tav>
                                        <p:tav tm="100000">
                                          <p:val>
                                            <p:strVal val="#ppt_x"/>
                                          </p:val>
                                        </p:tav>
                                      </p:tavLst>
                                    </p:anim>
                                    <p:anim calcmode="lin" valueType="num">
                                      <p:cBhvr additive="base">
                                        <p:cTn id="32" dur="500" fill="hold"/>
                                        <p:tgtEl>
                                          <p:spTgt spid="275"/>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
                                        </p:tgtEl>
                                        <p:attrNameLst>
                                          <p:attrName>style.visibility</p:attrName>
                                        </p:attrNameLst>
                                      </p:cBhvr>
                                      <p:to>
                                        <p:strVal val="visible"/>
                                      </p:to>
                                    </p:set>
                                    <p:anim calcmode="lin" valueType="num">
                                      <p:cBhvr additive="base">
                                        <p:cTn id="37" dur="500" fill="hold"/>
                                        <p:tgtEl>
                                          <p:spTgt spid="276"/>
                                        </p:tgtEl>
                                        <p:attrNameLst>
                                          <p:attrName>ppt_x</p:attrName>
                                        </p:attrNameLst>
                                      </p:cBhvr>
                                      <p:tavLst>
                                        <p:tav tm="0">
                                          <p:val>
                                            <p:strVal val="0-#ppt_w/2"/>
                                          </p:val>
                                        </p:tav>
                                        <p:tav tm="100000">
                                          <p:val>
                                            <p:strVal val="#ppt_x"/>
                                          </p:val>
                                        </p:tav>
                                      </p:tavLst>
                                    </p:anim>
                                    <p:anim calcmode="lin" valueType="num">
                                      <p:cBhvr additive="base">
                                        <p:cTn id="38" dur="500" fill="hold"/>
                                        <p:tgtEl>
                                          <p:spTgt spid="276"/>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77"/>
                                        </p:tgtEl>
                                        <p:attrNameLst>
                                          <p:attrName>style.visibility</p:attrName>
                                        </p:attrNameLst>
                                      </p:cBhvr>
                                      <p:to>
                                        <p:strVal val="visible"/>
                                      </p:to>
                                    </p:set>
                                    <p:anim calcmode="lin" valueType="num">
                                      <p:cBhvr additive="base">
                                        <p:cTn id="43" dur="500" fill="hold"/>
                                        <p:tgtEl>
                                          <p:spTgt spid="277"/>
                                        </p:tgtEl>
                                        <p:attrNameLst>
                                          <p:attrName>ppt_x</p:attrName>
                                        </p:attrNameLst>
                                      </p:cBhvr>
                                      <p:tavLst>
                                        <p:tav tm="0">
                                          <p:val>
                                            <p:strVal val="0-#ppt_w/2"/>
                                          </p:val>
                                        </p:tav>
                                        <p:tav tm="100000">
                                          <p:val>
                                            <p:strVal val="#ppt_x"/>
                                          </p:val>
                                        </p:tav>
                                      </p:tavLst>
                                    </p:anim>
                                    <p:anim calcmode="lin" valueType="num">
                                      <p:cBhvr additive="base">
                                        <p:cTn id="44" dur="500" fill="hold"/>
                                        <p:tgtEl>
                                          <p:spTgt spid="277"/>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78"/>
                                        </p:tgtEl>
                                        <p:attrNameLst>
                                          <p:attrName>style.visibility</p:attrName>
                                        </p:attrNameLst>
                                      </p:cBhvr>
                                      <p:to>
                                        <p:strVal val="visible"/>
                                      </p:to>
                                    </p:set>
                                    <p:anim calcmode="lin" valueType="num">
                                      <p:cBhvr additive="base">
                                        <p:cTn id="49" dur="500" fill="hold"/>
                                        <p:tgtEl>
                                          <p:spTgt spid="278"/>
                                        </p:tgtEl>
                                        <p:attrNameLst>
                                          <p:attrName>ppt_x</p:attrName>
                                        </p:attrNameLst>
                                      </p:cBhvr>
                                      <p:tavLst>
                                        <p:tav tm="0">
                                          <p:val>
                                            <p:strVal val="0-#ppt_w/2"/>
                                          </p:val>
                                        </p:tav>
                                        <p:tav tm="100000">
                                          <p:val>
                                            <p:strVal val="#ppt_x"/>
                                          </p:val>
                                        </p:tav>
                                      </p:tavLst>
                                    </p:anim>
                                    <p:anim calcmode="lin" valueType="num">
                                      <p:cBhvr additive="base">
                                        <p:cTn id="50" dur="500" fill="hold"/>
                                        <p:tgtEl>
                                          <p:spTgt spid="278"/>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79"/>
                                        </p:tgtEl>
                                        <p:attrNameLst>
                                          <p:attrName>style.visibility</p:attrName>
                                        </p:attrNameLst>
                                      </p:cBhvr>
                                      <p:to>
                                        <p:strVal val="visible"/>
                                      </p:to>
                                    </p:set>
                                    <p:anim calcmode="lin" valueType="num">
                                      <p:cBhvr additive="base">
                                        <p:cTn id="55" dur="500" fill="hold"/>
                                        <p:tgtEl>
                                          <p:spTgt spid="279"/>
                                        </p:tgtEl>
                                        <p:attrNameLst>
                                          <p:attrName>ppt_x</p:attrName>
                                        </p:attrNameLst>
                                      </p:cBhvr>
                                      <p:tavLst>
                                        <p:tav tm="0">
                                          <p:val>
                                            <p:strVal val="0-#ppt_w/2"/>
                                          </p:val>
                                        </p:tav>
                                        <p:tav tm="100000">
                                          <p:val>
                                            <p:strVal val="#ppt_x"/>
                                          </p:val>
                                        </p:tav>
                                      </p:tavLst>
                                    </p:anim>
                                    <p:anim calcmode="lin" valueType="num">
                                      <p:cBhvr additive="base">
                                        <p:cTn id="56" dur="500" fill="hold"/>
                                        <p:tgtEl>
                                          <p:spTgt spid="279"/>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 fill="hold"/>
                                        <p:tgtEl>
                                          <p:spTgt spid="4"/>
                                        </p:tgtEl>
                                        <p:attrNameLst>
                                          <p:attrName>ppt_w</p:attrName>
                                        </p:attrNameLst>
                                      </p:cBhvr>
                                      <p:tavLst>
                                        <p:tav tm="0">
                                          <p:val>
                                            <p:fltVal val="0"/>
                                          </p:val>
                                        </p:tav>
                                        <p:tav tm="100000">
                                          <p:val>
                                            <p:strVal val="#ppt_w"/>
                                          </p:val>
                                        </p:tav>
                                      </p:tavLst>
                                    </p:anim>
                                    <p:anim calcmode="lin" valueType="num">
                                      <p:cBhvr>
                                        <p:cTn id="62" dur="500" fill="hold"/>
                                        <p:tgtEl>
                                          <p:spTgt spid="4"/>
                                        </p:tgtEl>
                                        <p:attrNameLst>
                                          <p:attrName>ppt_h</p:attrName>
                                        </p:attrNameLst>
                                      </p:cBhvr>
                                      <p:tavLst>
                                        <p:tav tm="0">
                                          <p:val>
                                            <p:fltVal val="0"/>
                                          </p:val>
                                        </p:tav>
                                        <p:tav tm="100000">
                                          <p:val>
                                            <p:strVal val="#ppt_h"/>
                                          </p:val>
                                        </p:tav>
                                      </p:tavLst>
                                    </p:anim>
                                    <p:animEffect transition="in" filter="fade">
                                      <p:cBhvr>
                                        <p:cTn id="63" dur="500"/>
                                        <p:tgtEl>
                                          <p:spTgt spid="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500" fill="hold"/>
                                        <p:tgtEl>
                                          <p:spTgt spid="3"/>
                                        </p:tgtEl>
                                        <p:attrNameLst>
                                          <p:attrName>ppt_w</p:attrName>
                                        </p:attrNameLst>
                                      </p:cBhvr>
                                      <p:tavLst>
                                        <p:tav tm="0">
                                          <p:val>
                                            <p:fltVal val="0"/>
                                          </p:val>
                                        </p:tav>
                                        <p:tav tm="100000">
                                          <p:val>
                                            <p:strVal val="#ppt_w"/>
                                          </p:val>
                                        </p:tav>
                                      </p:tavLst>
                                    </p:anim>
                                    <p:anim calcmode="lin" valueType="num">
                                      <p:cBhvr>
                                        <p:cTn id="67" dur="500" fill="hold"/>
                                        <p:tgtEl>
                                          <p:spTgt spid="3"/>
                                        </p:tgtEl>
                                        <p:attrNameLst>
                                          <p:attrName>ppt_h</p:attrName>
                                        </p:attrNameLst>
                                      </p:cBhvr>
                                      <p:tavLst>
                                        <p:tav tm="0">
                                          <p:val>
                                            <p:fltVal val="0"/>
                                          </p:val>
                                        </p:tav>
                                        <p:tav tm="100000">
                                          <p:val>
                                            <p:strVal val="#ppt_h"/>
                                          </p:val>
                                        </p:tav>
                                      </p:tavLst>
                                    </p:anim>
                                    <p:animEffect transition="in" filter="fade">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utoUpdateAnimBg="0"/>
      <p:bldP spid="273" grpId="0" autoUpdateAnimBg="0"/>
      <p:bldP spid="274" grpId="0" autoUpdateAnimBg="0"/>
      <p:bldP spid="275" grpId="0" autoUpdateAnimBg="0"/>
      <p:bldP spid="276" grpId="0" autoUpdateAnimBg="0"/>
      <p:bldP spid="277" grpId="0" autoUpdateAnimBg="0"/>
      <p:bldP spid="278" grpId="0" autoUpdateAnimBg="0"/>
      <p:bldP spid="279" grpId="0" autoUpdateAnimBg="0"/>
      <p:bldP spid="3"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28600"/>
            <a:ext cx="8234363" cy="609600"/>
          </a:xfrm>
        </p:spPr>
        <p:txBody>
          <a:bodyPr/>
          <a:lstStyle/>
          <a:p>
            <a:pPr eaLnBrk="1" hangingPunct="1"/>
            <a:r>
              <a:rPr lang="fr-FR" altLang="fr-FR" sz="3600" smtClean="0">
                <a:solidFill>
                  <a:srgbClr val="FFFF99"/>
                </a:solidFill>
              </a:rPr>
              <a:t>Les trois types de liaison interatomique</a:t>
            </a:r>
          </a:p>
        </p:txBody>
      </p:sp>
      <p:sp>
        <p:nvSpPr>
          <p:cNvPr id="146435" name="Text Box 3"/>
          <p:cNvSpPr txBox="1">
            <a:spLocks noChangeArrowheads="1"/>
          </p:cNvSpPr>
          <p:nvPr/>
        </p:nvSpPr>
        <p:spPr bwMode="auto">
          <a:xfrm>
            <a:off x="381000" y="5943600"/>
            <a:ext cx="27320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Liaison covalente</a:t>
            </a:r>
          </a:p>
        </p:txBody>
      </p:sp>
      <p:grpSp>
        <p:nvGrpSpPr>
          <p:cNvPr id="2" name="Group 4"/>
          <p:cNvGrpSpPr>
            <a:grpSpLocks/>
          </p:cNvGrpSpPr>
          <p:nvPr/>
        </p:nvGrpSpPr>
        <p:grpSpPr bwMode="auto">
          <a:xfrm>
            <a:off x="369888" y="1033463"/>
            <a:ext cx="2743200" cy="4419600"/>
            <a:chOff x="2016" y="816"/>
            <a:chExt cx="1728" cy="2784"/>
          </a:xfrm>
        </p:grpSpPr>
        <p:sp>
          <p:nvSpPr>
            <p:cNvPr id="10257" name="Rectangle 5"/>
            <p:cNvSpPr>
              <a:spLocks noChangeArrowheads="1"/>
            </p:cNvSpPr>
            <p:nvPr/>
          </p:nvSpPr>
          <p:spPr bwMode="auto">
            <a:xfrm>
              <a:off x="2016"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nvGrpSpPr>
            <p:cNvPr id="10258" name="Group 6"/>
            <p:cNvGrpSpPr>
              <a:grpSpLocks/>
            </p:cNvGrpSpPr>
            <p:nvPr/>
          </p:nvGrpSpPr>
          <p:grpSpPr bwMode="auto">
            <a:xfrm rot="3205185">
              <a:off x="2270" y="2837"/>
              <a:ext cx="578" cy="572"/>
              <a:chOff x="3792" y="1920"/>
              <a:chExt cx="720" cy="624"/>
            </a:xfrm>
          </p:grpSpPr>
          <p:sp>
            <p:nvSpPr>
              <p:cNvPr id="10281" name="Oval 7"/>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82" name="Oval 8"/>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0259" name="Group 9"/>
            <p:cNvGrpSpPr>
              <a:grpSpLocks/>
            </p:cNvGrpSpPr>
            <p:nvPr/>
          </p:nvGrpSpPr>
          <p:grpSpPr bwMode="auto">
            <a:xfrm rot="4068170">
              <a:off x="2979" y="2834"/>
              <a:ext cx="578" cy="572"/>
              <a:chOff x="3792" y="1920"/>
              <a:chExt cx="720" cy="624"/>
            </a:xfrm>
          </p:grpSpPr>
          <p:sp>
            <p:nvSpPr>
              <p:cNvPr id="10279" name="Oval 10"/>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80" name="Oval 11"/>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sp>
          <p:nvSpPr>
            <p:cNvPr id="10260" name="Oval 12"/>
            <p:cNvSpPr>
              <a:spLocks noChangeArrowheads="1"/>
            </p:cNvSpPr>
            <p:nvPr/>
          </p:nvSpPr>
          <p:spPr bwMode="auto">
            <a:xfrm>
              <a:off x="2904" y="912"/>
              <a:ext cx="440" cy="375"/>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61" name="Oval 13"/>
            <p:cNvSpPr>
              <a:spLocks noChangeArrowheads="1"/>
            </p:cNvSpPr>
            <p:nvPr/>
          </p:nvSpPr>
          <p:spPr bwMode="auto">
            <a:xfrm>
              <a:off x="2200" y="954"/>
              <a:ext cx="396" cy="333"/>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62" name="Line 14"/>
            <p:cNvSpPr>
              <a:spLocks noChangeShapeType="1"/>
            </p:cNvSpPr>
            <p:nvPr/>
          </p:nvSpPr>
          <p:spPr bwMode="auto">
            <a:xfrm>
              <a:off x="2552" y="1287"/>
              <a:ext cx="220" cy="209"/>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0263" name="Line 15"/>
            <p:cNvSpPr>
              <a:spLocks noChangeShapeType="1"/>
            </p:cNvSpPr>
            <p:nvPr/>
          </p:nvSpPr>
          <p:spPr bwMode="auto">
            <a:xfrm flipH="1">
              <a:off x="2816" y="1287"/>
              <a:ext cx="176" cy="209"/>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0264" name="Oval 16"/>
            <p:cNvSpPr>
              <a:spLocks noChangeArrowheads="1"/>
            </p:cNvSpPr>
            <p:nvPr/>
          </p:nvSpPr>
          <p:spPr bwMode="auto">
            <a:xfrm>
              <a:off x="2420" y="1538"/>
              <a:ext cx="396" cy="333"/>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65" name="Oval 17"/>
            <p:cNvSpPr>
              <a:spLocks noChangeArrowheads="1"/>
            </p:cNvSpPr>
            <p:nvPr/>
          </p:nvSpPr>
          <p:spPr bwMode="auto">
            <a:xfrm>
              <a:off x="2728" y="1496"/>
              <a:ext cx="440" cy="375"/>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66" name="Rectangle 18"/>
            <p:cNvSpPr>
              <a:spLocks noChangeArrowheads="1"/>
            </p:cNvSpPr>
            <p:nvPr/>
          </p:nvSpPr>
          <p:spPr bwMode="auto">
            <a:xfrm>
              <a:off x="2244" y="995"/>
              <a:ext cx="31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 </a:t>
              </a:r>
            </a:p>
          </p:txBody>
        </p:sp>
        <p:sp>
          <p:nvSpPr>
            <p:cNvPr id="10267" name="Rectangle 19"/>
            <p:cNvSpPr>
              <a:spLocks noChangeArrowheads="1"/>
            </p:cNvSpPr>
            <p:nvPr/>
          </p:nvSpPr>
          <p:spPr bwMode="auto">
            <a:xfrm>
              <a:off x="2992" y="995"/>
              <a:ext cx="29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Br</a:t>
              </a:r>
            </a:p>
          </p:txBody>
        </p:sp>
        <p:sp>
          <p:nvSpPr>
            <p:cNvPr id="10268" name="Rectangle 20"/>
            <p:cNvSpPr>
              <a:spLocks noChangeArrowheads="1"/>
            </p:cNvSpPr>
            <p:nvPr/>
          </p:nvSpPr>
          <p:spPr bwMode="auto">
            <a:xfrm>
              <a:off x="2464" y="1579"/>
              <a:ext cx="65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     Br</a:t>
              </a:r>
            </a:p>
          </p:txBody>
        </p:sp>
        <p:sp>
          <p:nvSpPr>
            <p:cNvPr id="10269" name="Line 21"/>
            <p:cNvSpPr>
              <a:spLocks noChangeShapeType="1"/>
            </p:cNvSpPr>
            <p:nvPr/>
          </p:nvSpPr>
          <p:spPr bwMode="auto">
            <a:xfrm>
              <a:off x="2688" y="1728"/>
              <a:ext cx="176" cy="0"/>
            </a:xfrm>
            <a:prstGeom prst="line">
              <a:avLst/>
            </a:prstGeom>
            <a:noFill/>
            <a:ln w="28575">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fr-CA"/>
            </a:p>
          </p:txBody>
        </p:sp>
        <p:grpSp>
          <p:nvGrpSpPr>
            <p:cNvPr id="10270" name="Group 22"/>
            <p:cNvGrpSpPr>
              <a:grpSpLocks/>
            </p:cNvGrpSpPr>
            <p:nvPr/>
          </p:nvGrpSpPr>
          <p:grpSpPr bwMode="auto">
            <a:xfrm>
              <a:off x="2112" y="2038"/>
              <a:ext cx="660" cy="543"/>
              <a:chOff x="3792" y="1920"/>
              <a:chExt cx="720" cy="624"/>
            </a:xfrm>
          </p:grpSpPr>
          <p:sp>
            <p:nvSpPr>
              <p:cNvPr id="10277" name="Oval 23"/>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78" name="Oval 24"/>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0271" name="Group 25"/>
            <p:cNvGrpSpPr>
              <a:grpSpLocks/>
            </p:cNvGrpSpPr>
            <p:nvPr/>
          </p:nvGrpSpPr>
          <p:grpSpPr bwMode="auto">
            <a:xfrm rot="1405866">
              <a:off x="2553" y="2405"/>
              <a:ext cx="616" cy="542"/>
              <a:chOff x="3792" y="1920"/>
              <a:chExt cx="720" cy="624"/>
            </a:xfrm>
          </p:grpSpPr>
          <p:sp>
            <p:nvSpPr>
              <p:cNvPr id="10275" name="Oval 26"/>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76" name="Oval 27"/>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0272" name="Group 28"/>
            <p:cNvGrpSpPr>
              <a:grpSpLocks/>
            </p:cNvGrpSpPr>
            <p:nvPr/>
          </p:nvGrpSpPr>
          <p:grpSpPr bwMode="auto">
            <a:xfrm rot="-3663278">
              <a:off x="3092" y="2130"/>
              <a:ext cx="559" cy="544"/>
              <a:chOff x="3792" y="1920"/>
              <a:chExt cx="720" cy="624"/>
            </a:xfrm>
          </p:grpSpPr>
          <p:sp>
            <p:nvSpPr>
              <p:cNvPr id="10273" name="Oval 29"/>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0274" name="Oval 30"/>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sp>
        <p:nvSpPr>
          <p:cNvPr id="273" name="Text Box 3"/>
          <p:cNvSpPr txBox="1">
            <a:spLocks noChangeArrowheads="1"/>
          </p:cNvSpPr>
          <p:nvPr/>
        </p:nvSpPr>
        <p:spPr bwMode="auto">
          <a:xfrm>
            <a:off x="3563938" y="1057275"/>
            <a:ext cx="50403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Entre deux non-métaux</a:t>
            </a:r>
          </a:p>
        </p:txBody>
      </p:sp>
      <p:sp>
        <p:nvSpPr>
          <p:cNvPr id="274" name="Text Box 3"/>
          <p:cNvSpPr txBox="1">
            <a:spLocks noChangeArrowheads="1"/>
          </p:cNvSpPr>
          <p:nvPr/>
        </p:nvSpPr>
        <p:spPr bwMode="auto">
          <a:xfrm>
            <a:off x="3492500" y="1712913"/>
            <a:ext cx="54006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Différence d’électronégativité </a:t>
            </a:r>
            <a:r>
              <a:rPr lang="fr-FR" altLang="fr-FR" sz="2800" b="1" u="sng">
                <a:solidFill>
                  <a:srgbClr val="FFFF99"/>
                </a:solidFill>
                <a:latin typeface="Times New Roman" panose="02020603050405020304" pitchFamily="18" charset="0"/>
              </a:rPr>
              <a:t>&lt;1.7</a:t>
            </a:r>
          </a:p>
          <a:p>
            <a:pPr eaLnBrk="1" hangingPunct="1">
              <a:spcBef>
                <a:spcPct val="0"/>
              </a:spcBef>
              <a:buFontTx/>
              <a:buNone/>
            </a:pPr>
            <a:r>
              <a:rPr lang="fr-FR" altLang="fr-FR" sz="2800">
                <a:solidFill>
                  <a:srgbClr val="FFFF99"/>
                </a:solidFill>
                <a:latin typeface="Times New Roman" panose="02020603050405020304" pitchFamily="18" charset="0"/>
              </a:rPr>
              <a:t>	polaire : entre 0.4 et 1.7</a:t>
            </a:r>
          </a:p>
          <a:p>
            <a:pPr eaLnBrk="1" hangingPunct="1">
              <a:spcBef>
                <a:spcPct val="0"/>
              </a:spcBef>
              <a:buFontTx/>
              <a:buNone/>
            </a:pPr>
            <a:r>
              <a:rPr lang="fr-FR" altLang="fr-FR" sz="2800">
                <a:solidFill>
                  <a:srgbClr val="FFFF99"/>
                </a:solidFill>
                <a:latin typeface="Times New Roman" panose="02020603050405020304" pitchFamily="18" charset="0"/>
              </a:rPr>
              <a:t>	non-polaire : 0.4 ou moins</a:t>
            </a:r>
          </a:p>
        </p:txBody>
      </p:sp>
      <p:sp>
        <p:nvSpPr>
          <p:cNvPr id="275" name="Text Box 3"/>
          <p:cNvSpPr txBox="1">
            <a:spLocks noChangeArrowheads="1"/>
          </p:cNvSpPr>
          <p:nvPr/>
        </p:nvSpPr>
        <p:spPr bwMode="auto">
          <a:xfrm>
            <a:off x="3492500" y="3097213"/>
            <a:ext cx="54006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b="1" u="sng">
                <a:solidFill>
                  <a:srgbClr val="FFFF99"/>
                </a:solidFill>
                <a:latin typeface="Times New Roman" panose="02020603050405020304" pitchFamily="18" charset="0"/>
              </a:rPr>
              <a:t>Partage</a:t>
            </a:r>
            <a:r>
              <a:rPr lang="fr-FR" altLang="fr-FR" sz="2800">
                <a:solidFill>
                  <a:srgbClr val="FFFF99"/>
                </a:solidFill>
                <a:latin typeface="Times New Roman" panose="02020603050405020304" pitchFamily="18" charset="0"/>
              </a:rPr>
              <a:t> d’électrons (ENCERCLÉ)</a:t>
            </a:r>
          </a:p>
        </p:txBody>
      </p:sp>
      <p:sp>
        <p:nvSpPr>
          <p:cNvPr id="276" name="Text Box 3"/>
          <p:cNvSpPr txBox="1">
            <a:spLocks noChangeArrowheads="1"/>
          </p:cNvSpPr>
          <p:nvPr/>
        </p:nvSpPr>
        <p:spPr bwMode="auto">
          <a:xfrm>
            <a:off x="3492500" y="3709988"/>
            <a:ext cx="54006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Formation d’une </a:t>
            </a:r>
            <a:r>
              <a:rPr lang="fr-FR" altLang="fr-FR" sz="2800" b="1" u="sng">
                <a:solidFill>
                  <a:srgbClr val="FFFF99"/>
                </a:solidFill>
                <a:latin typeface="Times New Roman" panose="02020603050405020304" pitchFamily="18" charset="0"/>
              </a:rPr>
              <a:t>molécule</a:t>
            </a:r>
          </a:p>
        </p:txBody>
      </p:sp>
      <p:sp>
        <p:nvSpPr>
          <p:cNvPr id="277" name="Text Box 3"/>
          <p:cNvSpPr txBox="1">
            <a:spLocks noChangeArrowheads="1"/>
          </p:cNvSpPr>
          <p:nvPr/>
        </p:nvSpPr>
        <p:spPr bwMode="auto">
          <a:xfrm>
            <a:off x="3492500" y="4332288"/>
            <a:ext cx="5400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Représenté par une formule </a:t>
            </a:r>
            <a:r>
              <a:rPr lang="fr-FR" altLang="fr-FR" sz="2800" b="1" u="sng">
                <a:solidFill>
                  <a:srgbClr val="FFFF99"/>
                </a:solidFill>
                <a:latin typeface="Times New Roman" panose="02020603050405020304" pitchFamily="18" charset="0"/>
              </a:rPr>
              <a:t>moléculaire</a:t>
            </a:r>
            <a:r>
              <a:rPr lang="fr-FR" altLang="fr-FR" sz="2800">
                <a:solidFill>
                  <a:srgbClr val="FFFF99"/>
                </a:solidFill>
                <a:latin typeface="Times New Roman" panose="02020603050405020304" pitchFamily="18" charset="0"/>
              </a:rPr>
              <a:t> (nombre réel d’atomes)</a:t>
            </a:r>
          </a:p>
        </p:txBody>
      </p:sp>
      <p:sp>
        <p:nvSpPr>
          <p:cNvPr id="278" name="Text Box 3"/>
          <p:cNvSpPr txBox="1">
            <a:spLocks noChangeArrowheads="1"/>
          </p:cNvSpPr>
          <p:nvPr/>
        </p:nvSpPr>
        <p:spPr bwMode="auto">
          <a:xfrm>
            <a:off x="3492500" y="5443538"/>
            <a:ext cx="540067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La molécule est finie.  Elle contient une nombre précis d’atomes et est une unité en soi (complète)</a:t>
            </a:r>
          </a:p>
        </p:txBody>
      </p:sp>
      <p:sp>
        <p:nvSpPr>
          <p:cNvPr id="3" name="Ellipse 2"/>
          <p:cNvSpPr/>
          <p:nvPr/>
        </p:nvSpPr>
        <p:spPr>
          <a:xfrm rot="20012107">
            <a:off x="349250" y="3043238"/>
            <a:ext cx="1325563" cy="76676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308" name="Ellipse 307"/>
          <p:cNvSpPr/>
          <p:nvPr/>
        </p:nvSpPr>
        <p:spPr>
          <a:xfrm rot="20012107">
            <a:off x="1050925" y="3586163"/>
            <a:ext cx="1325563" cy="76835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309" name="Ellipse 308"/>
          <p:cNvSpPr/>
          <p:nvPr/>
        </p:nvSpPr>
        <p:spPr>
          <a:xfrm rot="1398088">
            <a:off x="1708150" y="4314825"/>
            <a:ext cx="1325563" cy="76835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310" name="Ellipse 309"/>
          <p:cNvSpPr/>
          <p:nvPr/>
        </p:nvSpPr>
        <p:spPr>
          <a:xfrm rot="3787475">
            <a:off x="1900237" y="3216276"/>
            <a:ext cx="1323975" cy="76835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311" name="Ellipse 310"/>
          <p:cNvSpPr/>
          <p:nvPr/>
        </p:nvSpPr>
        <p:spPr>
          <a:xfrm rot="209296">
            <a:off x="558800" y="4349750"/>
            <a:ext cx="1325563" cy="76835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312" name="ZoneTexte 311"/>
          <p:cNvSpPr txBox="1">
            <a:spLocks noChangeArrowheads="1"/>
          </p:cNvSpPr>
          <p:nvPr/>
        </p:nvSpPr>
        <p:spPr bwMode="auto">
          <a:xfrm>
            <a:off x="615950" y="3552825"/>
            <a:ext cx="2581275"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CA" altLang="fr-FR" sz="2000" b="1">
                <a:solidFill>
                  <a:srgbClr val="FFFF00"/>
                </a:solidFill>
              </a:rPr>
              <a:t>Les molécules sont indépendantes les unes des autres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6435"/>
                                        </p:tgtEl>
                                        <p:attrNameLst>
                                          <p:attrName>style.visibility</p:attrName>
                                        </p:attrNameLst>
                                      </p:cBhvr>
                                      <p:to>
                                        <p:strVal val="visible"/>
                                      </p:to>
                                    </p:set>
                                    <p:anim calcmode="lin" valueType="num">
                                      <p:cBhvr additive="base">
                                        <p:cTn id="7" dur="500" fill="hold"/>
                                        <p:tgtEl>
                                          <p:spTgt spid="146435"/>
                                        </p:tgtEl>
                                        <p:attrNameLst>
                                          <p:attrName>ppt_x</p:attrName>
                                        </p:attrNameLst>
                                      </p:cBhvr>
                                      <p:tavLst>
                                        <p:tav tm="0">
                                          <p:val>
                                            <p:strVal val="0-#ppt_w/2"/>
                                          </p:val>
                                        </p:tav>
                                        <p:tav tm="100000">
                                          <p:val>
                                            <p:strVal val="#ppt_x"/>
                                          </p:val>
                                        </p:tav>
                                      </p:tavLst>
                                    </p:anim>
                                    <p:anim calcmode="lin" valueType="num">
                                      <p:cBhvr additive="base">
                                        <p:cTn id="8" dur="500" fill="hold"/>
                                        <p:tgtEl>
                                          <p:spTgt spid="14643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3"/>
                                        </p:tgtEl>
                                        <p:attrNameLst>
                                          <p:attrName>style.visibility</p:attrName>
                                        </p:attrNameLst>
                                      </p:cBhvr>
                                      <p:to>
                                        <p:strVal val="visible"/>
                                      </p:to>
                                    </p:set>
                                    <p:anim calcmode="lin" valueType="num">
                                      <p:cBhvr additive="base">
                                        <p:cTn id="19" dur="500" fill="hold"/>
                                        <p:tgtEl>
                                          <p:spTgt spid="273"/>
                                        </p:tgtEl>
                                        <p:attrNameLst>
                                          <p:attrName>ppt_x</p:attrName>
                                        </p:attrNameLst>
                                      </p:cBhvr>
                                      <p:tavLst>
                                        <p:tav tm="0">
                                          <p:val>
                                            <p:strVal val="0-#ppt_w/2"/>
                                          </p:val>
                                        </p:tav>
                                        <p:tav tm="100000">
                                          <p:val>
                                            <p:strVal val="#ppt_x"/>
                                          </p:val>
                                        </p:tav>
                                      </p:tavLst>
                                    </p:anim>
                                    <p:anim calcmode="lin" valueType="num">
                                      <p:cBhvr additive="base">
                                        <p:cTn id="20" dur="500" fill="hold"/>
                                        <p:tgtEl>
                                          <p:spTgt spid="273"/>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4"/>
                                        </p:tgtEl>
                                        <p:attrNameLst>
                                          <p:attrName>style.visibility</p:attrName>
                                        </p:attrNameLst>
                                      </p:cBhvr>
                                      <p:to>
                                        <p:strVal val="visible"/>
                                      </p:to>
                                    </p:set>
                                    <p:anim calcmode="lin" valueType="num">
                                      <p:cBhvr additive="base">
                                        <p:cTn id="25" dur="500" fill="hold"/>
                                        <p:tgtEl>
                                          <p:spTgt spid="274"/>
                                        </p:tgtEl>
                                        <p:attrNameLst>
                                          <p:attrName>ppt_x</p:attrName>
                                        </p:attrNameLst>
                                      </p:cBhvr>
                                      <p:tavLst>
                                        <p:tav tm="0">
                                          <p:val>
                                            <p:strVal val="0-#ppt_w/2"/>
                                          </p:val>
                                        </p:tav>
                                        <p:tav tm="100000">
                                          <p:val>
                                            <p:strVal val="#ppt_x"/>
                                          </p:val>
                                        </p:tav>
                                      </p:tavLst>
                                    </p:anim>
                                    <p:anim calcmode="lin" valueType="num">
                                      <p:cBhvr additive="base">
                                        <p:cTn id="26" dur="500" fill="hold"/>
                                        <p:tgtEl>
                                          <p:spTgt spid="274"/>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5"/>
                                        </p:tgtEl>
                                        <p:attrNameLst>
                                          <p:attrName>style.visibility</p:attrName>
                                        </p:attrNameLst>
                                      </p:cBhvr>
                                      <p:to>
                                        <p:strVal val="visible"/>
                                      </p:to>
                                    </p:set>
                                    <p:anim calcmode="lin" valueType="num">
                                      <p:cBhvr additive="base">
                                        <p:cTn id="31" dur="500" fill="hold"/>
                                        <p:tgtEl>
                                          <p:spTgt spid="275"/>
                                        </p:tgtEl>
                                        <p:attrNameLst>
                                          <p:attrName>ppt_x</p:attrName>
                                        </p:attrNameLst>
                                      </p:cBhvr>
                                      <p:tavLst>
                                        <p:tav tm="0">
                                          <p:val>
                                            <p:strVal val="0-#ppt_w/2"/>
                                          </p:val>
                                        </p:tav>
                                        <p:tav tm="100000">
                                          <p:val>
                                            <p:strVal val="#ppt_x"/>
                                          </p:val>
                                        </p:tav>
                                      </p:tavLst>
                                    </p:anim>
                                    <p:anim calcmode="lin" valueType="num">
                                      <p:cBhvr additive="base">
                                        <p:cTn id="32" dur="500" fill="hold"/>
                                        <p:tgtEl>
                                          <p:spTgt spid="275"/>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
                                        </p:tgtEl>
                                        <p:attrNameLst>
                                          <p:attrName>style.visibility</p:attrName>
                                        </p:attrNameLst>
                                      </p:cBhvr>
                                      <p:to>
                                        <p:strVal val="visible"/>
                                      </p:to>
                                    </p:set>
                                    <p:anim calcmode="lin" valueType="num">
                                      <p:cBhvr additive="base">
                                        <p:cTn id="37" dur="500" fill="hold"/>
                                        <p:tgtEl>
                                          <p:spTgt spid="276"/>
                                        </p:tgtEl>
                                        <p:attrNameLst>
                                          <p:attrName>ppt_x</p:attrName>
                                        </p:attrNameLst>
                                      </p:cBhvr>
                                      <p:tavLst>
                                        <p:tav tm="0">
                                          <p:val>
                                            <p:strVal val="0-#ppt_w/2"/>
                                          </p:val>
                                        </p:tav>
                                        <p:tav tm="100000">
                                          <p:val>
                                            <p:strVal val="#ppt_x"/>
                                          </p:val>
                                        </p:tav>
                                      </p:tavLst>
                                    </p:anim>
                                    <p:anim calcmode="lin" valueType="num">
                                      <p:cBhvr additive="base">
                                        <p:cTn id="38" dur="500" fill="hold"/>
                                        <p:tgtEl>
                                          <p:spTgt spid="276"/>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77"/>
                                        </p:tgtEl>
                                        <p:attrNameLst>
                                          <p:attrName>style.visibility</p:attrName>
                                        </p:attrNameLst>
                                      </p:cBhvr>
                                      <p:to>
                                        <p:strVal val="visible"/>
                                      </p:to>
                                    </p:set>
                                    <p:anim calcmode="lin" valueType="num">
                                      <p:cBhvr additive="base">
                                        <p:cTn id="43" dur="500" fill="hold"/>
                                        <p:tgtEl>
                                          <p:spTgt spid="277"/>
                                        </p:tgtEl>
                                        <p:attrNameLst>
                                          <p:attrName>ppt_x</p:attrName>
                                        </p:attrNameLst>
                                      </p:cBhvr>
                                      <p:tavLst>
                                        <p:tav tm="0">
                                          <p:val>
                                            <p:strVal val="0-#ppt_w/2"/>
                                          </p:val>
                                        </p:tav>
                                        <p:tav tm="100000">
                                          <p:val>
                                            <p:strVal val="#ppt_x"/>
                                          </p:val>
                                        </p:tav>
                                      </p:tavLst>
                                    </p:anim>
                                    <p:anim calcmode="lin" valueType="num">
                                      <p:cBhvr additive="base">
                                        <p:cTn id="44" dur="500" fill="hold"/>
                                        <p:tgtEl>
                                          <p:spTgt spid="277"/>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78"/>
                                        </p:tgtEl>
                                        <p:attrNameLst>
                                          <p:attrName>style.visibility</p:attrName>
                                        </p:attrNameLst>
                                      </p:cBhvr>
                                      <p:to>
                                        <p:strVal val="visible"/>
                                      </p:to>
                                    </p:set>
                                    <p:anim calcmode="lin" valueType="num">
                                      <p:cBhvr additive="base">
                                        <p:cTn id="49" dur="500" fill="hold"/>
                                        <p:tgtEl>
                                          <p:spTgt spid="278"/>
                                        </p:tgtEl>
                                        <p:attrNameLst>
                                          <p:attrName>ppt_x</p:attrName>
                                        </p:attrNameLst>
                                      </p:cBhvr>
                                      <p:tavLst>
                                        <p:tav tm="0">
                                          <p:val>
                                            <p:strVal val="0-#ppt_w/2"/>
                                          </p:val>
                                        </p:tav>
                                        <p:tav tm="100000">
                                          <p:val>
                                            <p:strVal val="#ppt_x"/>
                                          </p:val>
                                        </p:tav>
                                      </p:tavLst>
                                    </p:anim>
                                    <p:anim calcmode="lin" valueType="num">
                                      <p:cBhvr additive="base">
                                        <p:cTn id="50" dur="500" fill="hold"/>
                                        <p:tgtEl>
                                          <p:spTgt spid="278"/>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500" fill="hold"/>
                                        <p:tgtEl>
                                          <p:spTgt spid="3"/>
                                        </p:tgtEl>
                                        <p:attrNameLst>
                                          <p:attrName>ppt_w</p:attrName>
                                        </p:attrNameLst>
                                      </p:cBhvr>
                                      <p:tavLst>
                                        <p:tav tm="0">
                                          <p:val>
                                            <p:fltVal val="0"/>
                                          </p:val>
                                        </p:tav>
                                        <p:tav tm="100000">
                                          <p:val>
                                            <p:strVal val="#ppt_w"/>
                                          </p:val>
                                        </p:tav>
                                      </p:tavLst>
                                    </p:anim>
                                    <p:anim calcmode="lin" valueType="num">
                                      <p:cBhvr>
                                        <p:cTn id="56" dur="500" fill="hold"/>
                                        <p:tgtEl>
                                          <p:spTgt spid="3"/>
                                        </p:tgtEl>
                                        <p:attrNameLst>
                                          <p:attrName>ppt_h</p:attrName>
                                        </p:attrNameLst>
                                      </p:cBhvr>
                                      <p:tavLst>
                                        <p:tav tm="0">
                                          <p:val>
                                            <p:fltVal val="0"/>
                                          </p:val>
                                        </p:tav>
                                        <p:tav tm="100000">
                                          <p:val>
                                            <p:strVal val="#ppt_h"/>
                                          </p:val>
                                        </p:tav>
                                      </p:tavLst>
                                    </p:anim>
                                    <p:animEffect transition="in" filter="fade">
                                      <p:cBhvr>
                                        <p:cTn id="57" dur="500"/>
                                        <p:tgtEl>
                                          <p:spTgt spid="3"/>
                                        </p:tgtEl>
                                      </p:cBhvr>
                                    </p:animEffect>
                                  </p:childTnLst>
                                </p:cTn>
                              </p:par>
                            </p:childTnLst>
                          </p:cTn>
                        </p:par>
                        <p:par>
                          <p:cTn id="58" fill="hold" nodeType="afterGroup">
                            <p:stCondLst>
                              <p:cond delay="500"/>
                            </p:stCondLst>
                            <p:childTnLst>
                              <p:par>
                                <p:cTn id="59" presetID="53" presetClass="entr" presetSubtype="16" fill="hold" grpId="0" nodeType="afterEffect">
                                  <p:stCondLst>
                                    <p:cond delay="0"/>
                                  </p:stCondLst>
                                  <p:childTnLst>
                                    <p:set>
                                      <p:cBhvr>
                                        <p:cTn id="60" dur="1" fill="hold">
                                          <p:stCondLst>
                                            <p:cond delay="0"/>
                                          </p:stCondLst>
                                        </p:cTn>
                                        <p:tgtEl>
                                          <p:spTgt spid="311"/>
                                        </p:tgtEl>
                                        <p:attrNameLst>
                                          <p:attrName>style.visibility</p:attrName>
                                        </p:attrNameLst>
                                      </p:cBhvr>
                                      <p:to>
                                        <p:strVal val="visible"/>
                                      </p:to>
                                    </p:set>
                                    <p:anim calcmode="lin" valueType="num">
                                      <p:cBhvr>
                                        <p:cTn id="61" dur="500" fill="hold"/>
                                        <p:tgtEl>
                                          <p:spTgt spid="311"/>
                                        </p:tgtEl>
                                        <p:attrNameLst>
                                          <p:attrName>ppt_w</p:attrName>
                                        </p:attrNameLst>
                                      </p:cBhvr>
                                      <p:tavLst>
                                        <p:tav tm="0">
                                          <p:val>
                                            <p:fltVal val="0"/>
                                          </p:val>
                                        </p:tav>
                                        <p:tav tm="100000">
                                          <p:val>
                                            <p:strVal val="#ppt_w"/>
                                          </p:val>
                                        </p:tav>
                                      </p:tavLst>
                                    </p:anim>
                                    <p:anim calcmode="lin" valueType="num">
                                      <p:cBhvr>
                                        <p:cTn id="62" dur="500" fill="hold"/>
                                        <p:tgtEl>
                                          <p:spTgt spid="311"/>
                                        </p:tgtEl>
                                        <p:attrNameLst>
                                          <p:attrName>ppt_h</p:attrName>
                                        </p:attrNameLst>
                                      </p:cBhvr>
                                      <p:tavLst>
                                        <p:tav tm="0">
                                          <p:val>
                                            <p:fltVal val="0"/>
                                          </p:val>
                                        </p:tav>
                                        <p:tav tm="100000">
                                          <p:val>
                                            <p:strVal val="#ppt_h"/>
                                          </p:val>
                                        </p:tav>
                                      </p:tavLst>
                                    </p:anim>
                                    <p:animEffect transition="in" filter="fade">
                                      <p:cBhvr>
                                        <p:cTn id="63" dur="500"/>
                                        <p:tgtEl>
                                          <p:spTgt spid="311"/>
                                        </p:tgtEl>
                                      </p:cBhvr>
                                    </p:animEffect>
                                  </p:childTnLst>
                                </p:cTn>
                              </p:par>
                            </p:childTnLst>
                          </p:cTn>
                        </p:par>
                        <p:par>
                          <p:cTn id="64" fill="hold" nodeType="afterGroup">
                            <p:stCondLst>
                              <p:cond delay="1000"/>
                            </p:stCondLst>
                            <p:childTnLst>
                              <p:par>
                                <p:cTn id="65" presetID="53" presetClass="entr" presetSubtype="16" fill="hold" grpId="0" nodeType="afterEffect">
                                  <p:stCondLst>
                                    <p:cond delay="0"/>
                                  </p:stCondLst>
                                  <p:childTnLst>
                                    <p:set>
                                      <p:cBhvr>
                                        <p:cTn id="66" dur="1" fill="hold">
                                          <p:stCondLst>
                                            <p:cond delay="0"/>
                                          </p:stCondLst>
                                        </p:cTn>
                                        <p:tgtEl>
                                          <p:spTgt spid="309"/>
                                        </p:tgtEl>
                                        <p:attrNameLst>
                                          <p:attrName>style.visibility</p:attrName>
                                        </p:attrNameLst>
                                      </p:cBhvr>
                                      <p:to>
                                        <p:strVal val="visible"/>
                                      </p:to>
                                    </p:set>
                                    <p:anim calcmode="lin" valueType="num">
                                      <p:cBhvr>
                                        <p:cTn id="67" dur="500" fill="hold"/>
                                        <p:tgtEl>
                                          <p:spTgt spid="309"/>
                                        </p:tgtEl>
                                        <p:attrNameLst>
                                          <p:attrName>ppt_w</p:attrName>
                                        </p:attrNameLst>
                                      </p:cBhvr>
                                      <p:tavLst>
                                        <p:tav tm="0">
                                          <p:val>
                                            <p:fltVal val="0"/>
                                          </p:val>
                                        </p:tav>
                                        <p:tav tm="100000">
                                          <p:val>
                                            <p:strVal val="#ppt_w"/>
                                          </p:val>
                                        </p:tav>
                                      </p:tavLst>
                                    </p:anim>
                                    <p:anim calcmode="lin" valueType="num">
                                      <p:cBhvr>
                                        <p:cTn id="68" dur="500" fill="hold"/>
                                        <p:tgtEl>
                                          <p:spTgt spid="309"/>
                                        </p:tgtEl>
                                        <p:attrNameLst>
                                          <p:attrName>ppt_h</p:attrName>
                                        </p:attrNameLst>
                                      </p:cBhvr>
                                      <p:tavLst>
                                        <p:tav tm="0">
                                          <p:val>
                                            <p:fltVal val="0"/>
                                          </p:val>
                                        </p:tav>
                                        <p:tav tm="100000">
                                          <p:val>
                                            <p:strVal val="#ppt_h"/>
                                          </p:val>
                                        </p:tav>
                                      </p:tavLst>
                                    </p:anim>
                                    <p:animEffect transition="in" filter="fade">
                                      <p:cBhvr>
                                        <p:cTn id="69" dur="500"/>
                                        <p:tgtEl>
                                          <p:spTgt spid="309"/>
                                        </p:tgtEl>
                                      </p:cBhvr>
                                    </p:animEffect>
                                  </p:childTnLst>
                                </p:cTn>
                              </p:par>
                            </p:childTnLst>
                          </p:cTn>
                        </p:par>
                        <p:par>
                          <p:cTn id="70" fill="hold" nodeType="afterGroup">
                            <p:stCondLst>
                              <p:cond delay="1500"/>
                            </p:stCondLst>
                            <p:childTnLst>
                              <p:par>
                                <p:cTn id="71" presetID="53" presetClass="entr" presetSubtype="16" fill="hold" grpId="0" nodeType="afterEffect">
                                  <p:stCondLst>
                                    <p:cond delay="0"/>
                                  </p:stCondLst>
                                  <p:childTnLst>
                                    <p:set>
                                      <p:cBhvr>
                                        <p:cTn id="72" dur="1" fill="hold">
                                          <p:stCondLst>
                                            <p:cond delay="0"/>
                                          </p:stCondLst>
                                        </p:cTn>
                                        <p:tgtEl>
                                          <p:spTgt spid="308"/>
                                        </p:tgtEl>
                                        <p:attrNameLst>
                                          <p:attrName>style.visibility</p:attrName>
                                        </p:attrNameLst>
                                      </p:cBhvr>
                                      <p:to>
                                        <p:strVal val="visible"/>
                                      </p:to>
                                    </p:set>
                                    <p:anim calcmode="lin" valueType="num">
                                      <p:cBhvr>
                                        <p:cTn id="73" dur="500" fill="hold"/>
                                        <p:tgtEl>
                                          <p:spTgt spid="308"/>
                                        </p:tgtEl>
                                        <p:attrNameLst>
                                          <p:attrName>ppt_w</p:attrName>
                                        </p:attrNameLst>
                                      </p:cBhvr>
                                      <p:tavLst>
                                        <p:tav tm="0">
                                          <p:val>
                                            <p:fltVal val="0"/>
                                          </p:val>
                                        </p:tav>
                                        <p:tav tm="100000">
                                          <p:val>
                                            <p:strVal val="#ppt_w"/>
                                          </p:val>
                                        </p:tav>
                                      </p:tavLst>
                                    </p:anim>
                                    <p:anim calcmode="lin" valueType="num">
                                      <p:cBhvr>
                                        <p:cTn id="74" dur="500" fill="hold"/>
                                        <p:tgtEl>
                                          <p:spTgt spid="308"/>
                                        </p:tgtEl>
                                        <p:attrNameLst>
                                          <p:attrName>ppt_h</p:attrName>
                                        </p:attrNameLst>
                                      </p:cBhvr>
                                      <p:tavLst>
                                        <p:tav tm="0">
                                          <p:val>
                                            <p:fltVal val="0"/>
                                          </p:val>
                                        </p:tav>
                                        <p:tav tm="100000">
                                          <p:val>
                                            <p:strVal val="#ppt_h"/>
                                          </p:val>
                                        </p:tav>
                                      </p:tavLst>
                                    </p:anim>
                                    <p:animEffect transition="in" filter="fade">
                                      <p:cBhvr>
                                        <p:cTn id="75" dur="500"/>
                                        <p:tgtEl>
                                          <p:spTgt spid="308"/>
                                        </p:tgtEl>
                                      </p:cBhvr>
                                    </p:animEffect>
                                  </p:childTnLst>
                                </p:cTn>
                              </p:par>
                            </p:childTnLst>
                          </p:cTn>
                        </p:par>
                        <p:par>
                          <p:cTn id="76" fill="hold" nodeType="afterGroup">
                            <p:stCondLst>
                              <p:cond delay="2000"/>
                            </p:stCondLst>
                            <p:childTnLst>
                              <p:par>
                                <p:cTn id="77" presetID="53" presetClass="entr" presetSubtype="16" fill="hold" grpId="0" nodeType="afterEffect">
                                  <p:stCondLst>
                                    <p:cond delay="0"/>
                                  </p:stCondLst>
                                  <p:childTnLst>
                                    <p:set>
                                      <p:cBhvr>
                                        <p:cTn id="78" dur="1" fill="hold">
                                          <p:stCondLst>
                                            <p:cond delay="0"/>
                                          </p:stCondLst>
                                        </p:cTn>
                                        <p:tgtEl>
                                          <p:spTgt spid="310"/>
                                        </p:tgtEl>
                                        <p:attrNameLst>
                                          <p:attrName>style.visibility</p:attrName>
                                        </p:attrNameLst>
                                      </p:cBhvr>
                                      <p:to>
                                        <p:strVal val="visible"/>
                                      </p:to>
                                    </p:set>
                                    <p:anim calcmode="lin" valueType="num">
                                      <p:cBhvr>
                                        <p:cTn id="79" dur="500" fill="hold"/>
                                        <p:tgtEl>
                                          <p:spTgt spid="310"/>
                                        </p:tgtEl>
                                        <p:attrNameLst>
                                          <p:attrName>ppt_w</p:attrName>
                                        </p:attrNameLst>
                                      </p:cBhvr>
                                      <p:tavLst>
                                        <p:tav tm="0">
                                          <p:val>
                                            <p:fltVal val="0"/>
                                          </p:val>
                                        </p:tav>
                                        <p:tav tm="100000">
                                          <p:val>
                                            <p:strVal val="#ppt_w"/>
                                          </p:val>
                                        </p:tav>
                                      </p:tavLst>
                                    </p:anim>
                                    <p:anim calcmode="lin" valueType="num">
                                      <p:cBhvr>
                                        <p:cTn id="80" dur="500" fill="hold"/>
                                        <p:tgtEl>
                                          <p:spTgt spid="310"/>
                                        </p:tgtEl>
                                        <p:attrNameLst>
                                          <p:attrName>ppt_h</p:attrName>
                                        </p:attrNameLst>
                                      </p:cBhvr>
                                      <p:tavLst>
                                        <p:tav tm="0">
                                          <p:val>
                                            <p:fltVal val="0"/>
                                          </p:val>
                                        </p:tav>
                                        <p:tav tm="100000">
                                          <p:val>
                                            <p:strVal val="#ppt_h"/>
                                          </p:val>
                                        </p:tav>
                                      </p:tavLst>
                                    </p:anim>
                                    <p:animEffect transition="in" filter="fade">
                                      <p:cBhvr>
                                        <p:cTn id="81" dur="500"/>
                                        <p:tgtEl>
                                          <p:spTgt spid="310"/>
                                        </p:tgtEl>
                                      </p:cBhvr>
                                    </p:animEffect>
                                  </p:childTnLst>
                                </p:cTn>
                              </p:par>
                            </p:childTnLst>
                          </p:cTn>
                        </p:par>
                        <p:par>
                          <p:cTn id="82" fill="hold" nodeType="afterGroup">
                            <p:stCondLst>
                              <p:cond delay="2500"/>
                            </p:stCondLst>
                            <p:childTnLst>
                              <p:par>
                                <p:cTn id="83" presetID="53" presetClass="entr" presetSubtype="16" fill="hold" grpId="0" nodeType="afterEffect">
                                  <p:stCondLst>
                                    <p:cond delay="0"/>
                                  </p:stCondLst>
                                  <p:childTnLst>
                                    <p:set>
                                      <p:cBhvr>
                                        <p:cTn id="84" dur="1" fill="hold">
                                          <p:stCondLst>
                                            <p:cond delay="0"/>
                                          </p:stCondLst>
                                        </p:cTn>
                                        <p:tgtEl>
                                          <p:spTgt spid="312"/>
                                        </p:tgtEl>
                                        <p:attrNameLst>
                                          <p:attrName>style.visibility</p:attrName>
                                        </p:attrNameLst>
                                      </p:cBhvr>
                                      <p:to>
                                        <p:strVal val="visible"/>
                                      </p:to>
                                    </p:set>
                                    <p:anim calcmode="lin" valueType="num">
                                      <p:cBhvr>
                                        <p:cTn id="85" dur="500" fill="hold"/>
                                        <p:tgtEl>
                                          <p:spTgt spid="312"/>
                                        </p:tgtEl>
                                        <p:attrNameLst>
                                          <p:attrName>ppt_w</p:attrName>
                                        </p:attrNameLst>
                                      </p:cBhvr>
                                      <p:tavLst>
                                        <p:tav tm="0">
                                          <p:val>
                                            <p:fltVal val="0"/>
                                          </p:val>
                                        </p:tav>
                                        <p:tav tm="100000">
                                          <p:val>
                                            <p:strVal val="#ppt_w"/>
                                          </p:val>
                                        </p:tav>
                                      </p:tavLst>
                                    </p:anim>
                                    <p:anim calcmode="lin" valueType="num">
                                      <p:cBhvr>
                                        <p:cTn id="86" dur="500" fill="hold"/>
                                        <p:tgtEl>
                                          <p:spTgt spid="312"/>
                                        </p:tgtEl>
                                        <p:attrNameLst>
                                          <p:attrName>ppt_h</p:attrName>
                                        </p:attrNameLst>
                                      </p:cBhvr>
                                      <p:tavLst>
                                        <p:tav tm="0">
                                          <p:val>
                                            <p:fltVal val="0"/>
                                          </p:val>
                                        </p:tav>
                                        <p:tav tm="100000">
                                          <p:val>
                                            <p:strVal val="#ppt_h"/>
                                          </p:val>
                                        </p:tav>
                                      </p:tavLst>
                                    </p:anim>
                                    <p:animEffect transition="in" filter="fade">
                                      <p:cBhvr>
                                        <p:cTn id="87" dur="500"/>
                                        <p:tgtEl>
                                          <p:spTgt spid="3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utoUpdateAnimBg="0"/>
      <p:bldP spid="273" grpId="0" autoUpdateAnimBg="0"/>
      <p:bldP spid="274" grpId="0" autoUpdateAnimBg="0"/>
      <p:bldP spid="275" grpId="0" autoUpdateAnimBg="0"/>
      <p:bldP spid="276" grpId="0" autoUpdateAnimBg="0"/>
      <p:bldP spid="277" grpId="0" autoUpdateAnimBg="0"/>
      <p:bldP spid="278" grpId="0" autoUpdateAnimBg="0"/>
      <p:bldP spid="3" grpId="0" animBg="1"/>
      <p:bldP spid="308" grpId="0" animBg="1"/>
      <p:bldP spid="309" grpId="0" animBg="1"/>
      <p:bldP spid="310" grpId="0" animBg="1"/>
      <p:bldP spid="311" grpId="0" animBg="1"/>
      <p:bldP spid="3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28600"/>
            <a:ext cx="8234363" cy="609600"/>
          </a:xfrm>
        </p:spPr>
        <p:txBody>
          <a:bodyPr/>
          <a:lstStyle/>
          <a:p>
            <a:pPr eaLnBrk="1" hangingPunct="1"/>
            <a:r>
              <a:rPr lang="fr-FR" altLang="fr-FR" sz="3600" smtClean="0">
                <a:solidFill>
                  <a:srgbClr val="FFFF99"/>
                </a:solidFill>
              </a:rPr>
              <a:t>Les trois types de liaison interatomique</a:t>
            </a:r>
          </a:p>
        </p:txBody>
      </p:sp>
      <p:sp>
        <p:nvSpPr>
          <p:cNvPr id="146435" name="Text Box 3"/>
          <p:cNvSpPr txBox="1">
            <a:spLocks noChangeArrowheads="1"/>
          </p:cNvSpPr>
          <p:nvPr/>
        </p:nvSpPr>
        <p:spPr bwMode="auto">
          <a:xfrm>
            <a:off x="381000" y="5943600"/>
            <a:ext cx="28225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liaison métallique</a:t>
            </a:r>
          </a:p>
        </p:txBody>
      </p:sp>
      <p:grpSp>
        <p:nvGrpSpPr>
          <p:cNvPr id="2" name="Group 157"/>
          <p:cNvGrpSpPr>
            <a:grpSpLocks/>
          </p:cNvGrpSpPr>
          <p:nvPr/>
        </p:nvGrpSpPr>
        <p:grpSpPr bwMode="auto">
          <a:xfrm>
            <a:off x="250825" y="1193800"/>
            <a:ext cx="2746375" cy="4419600"/>
            <a:chOff x="3888" y="816"/>
            <a:chExt cx="1730" cy="2784"/>
          </a:xfrm>
        </p:grpSpPr>
        <p:sp>
          <p:nvSpPr>
            <p:cNvPr id="11275" name="Rectangle 158"/>
            <p:cNvSpPr>
              <a:spLocks noChangeArrowheads="1"/>
            </p:cNvSpPr>
            <p:nvPr/>
          </p:nvSpPr>
          <p:spPr bwMode="auto">
            <a:xfrm>
              <a:off x="3888"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fr-FR" altLang="fr-FR" sz="2000" b="1">
                <a:latin typeface="Times New Roman" panose="02020603050405020304" pitchFamily="18" charset="0"/>
              </a:endParaRPr>
            </a:p>
            <a:p>
              <a:pPr algn="ctr" eaLnBrk="1" hangingPunct="1">
                <a:spcBef>
                  <a:spcPct val="0"/>
                </a:spcBef>
                <a:buFontTx/>
                <a:buNone/>
              </a:pPr>
              <a:r>
                <a:rPr lang="fr-FR" altLang="fr-FR" sz="1800" b="1">
                  <a:latin typeface="Times New Roman" panose="02020603050405020304" pitchFamily="18" charset="0"/>
                </a:rPr>
                <a:t>Fe Fe</a:t>
              </a:r>
            </a:p>
          </p:txBody>
        </p:sp>
        <p:grpSp>
          <p:nvGrpSpPr>
            <p:cNvPr id="11276" name="Group 159"/>
            <p:cNvGrpSpPr>
              <a:grpSpLocks/>
            </p:cNvGrpSpPr>
            <p:nvPr/>
          </p:nvGrpSpPr>
          <p:grpSpPr bwMode="auto">
            <a:xfrm>
              <a:off x="3936" y="2064"/>
              <a:ext cx="1632" cy="1392"/>
              <a:chOff x="4032" y="1344"/>
              <a:chExt cx="1872" cy="1680"/>
            </a:xfrm>
          </p:grpSpPr>
          <p:grpSp>
            <p:nvGrpSpPr>
              <p:cNvPr id="11285" name="Group 160"/>
              <p:cNvGrpSpPr>
                <a:grpSpLocks/>
              </p:cNvGrpSpPr>
              <p:nvPr/>
            </p:nvGrpSpPr>
            <p:grpSpPr bwMode="auto">
              <a:xfrm>
                <a:off x="4032" y="1344"/>
                <a:ext cx="1440" cy="1296"/>
                <a:chOff x="4032" y="1344"/>
                <a:chExt cx="1440" cy="1296"/>
              </a:xfrm>
            </p:grpSpPr>
            <p:grpSp>
              <p:nvGrpSpPr>
                <p:cNvPr id="11370" name="Group 161"/>
                <p:cNvGrpSpPr>
                  <a:grpSpLocks/>
                </p:cNvGrpSpPr>
                <p:nvPr/>
              </p:nvGrpSpPr>
              <p:grpSpPr bwMode="auto">
                <a:xfrm>
                  <a:off x="4032" y="1344"/>
                  <a:ext cx="1440" cy="288"/>
                  <a:chOff x="4032" y="1344"/>
                  <a:chExt cx="1488" cy="288"/>
                </a:xfrm>
              </p:grpSpPr>
              <p:sp>
                <p:nvSpPr>
                  <p:cNvPr id="11386" name="Oval 162"/>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87" name="Oval 163"/>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88" name="Oval 164"/>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89" name="Oval 165"/>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71" name="Group 166"/>
                <p:cNvGrpSpPr>
                  <a:grpSpLocks/>
                </p:cNvGrpSpPr>
                <p:nvPr/>
              </p:nvGrpSpPr>
              <p:grpSpPr bwMode="auto">
                <a:xfrm>
                  <a:off x="4032" y="1680"/>
                  <a:ext cx="1440" cy="288"/>
                  <a:chOff x="4032" y="1344"/>
                  <a:chExt cx="1488" cy="288"/>
                </a:xfrm>
              </p:grpSpPr>
              <p:sp>
                <p:nvSpPr>
                  <p:cNvPr id="11382" name="Oval 167"/>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83" name="Oval 168"/>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84" name="Oval 169"/>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85" name="Oval 170"/>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72" name="Group 171"/>
                <p:cNvGrpSpPr>
                  <a:grpSpLocks/>
                </p:cNvGrpSpPr>
                <p:nvPr/>
              </p:nvGrpSpPr>
              <p:grpSpPr bwMode="auto">
                <a:xfrm>
                  <a:off x="4032" y="2352"/>
                  <a:ext cx="1440" cy="288"/>
                  <a:chOff x="4032" y="1344"/>
                  <a:chExt cx="1488" cy="288"/>
                </a:xfrm>
              </p:grpSpPr>
              <p:sp>
                <p:nvSpPr>
                  <p:cNvPr id="11378" name="Oval 172"/>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79" name="Oval 173"/>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80" name="Oval 174"/>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81" name="Oval 175"/>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73" name="Group 176"/>
                <p:cNvGrpSpPr>
                  <a:grpSpLocks/>
                </p:cNvGrpSpPr>
                <p:nvPr/>
              </p:nvGrpSpPr>
              <p:grpSpPr bwMode="auto">
                <a:xfrm>
                  <a:off x="4032" y="2016"/>
                  <a:ext cx="1440" cy="288"/>
                  <a:chOff x="4032" y="1344"/>
                  <a:chExt cx="1488" cy="288"/>
                </a:xfrm>
              </p:grpSpPr>
              <p:sp>
                <p:nvSpPr>
                  <p:cNvPr id="11374" name="Oval 177"/>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75" name="Oval 178"/>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76" name="Oval 179"/>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77" name="Oval 180"/>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1286" name="Group 181"/>
              <p:cNvGrpSpPr>
                <a:grpSpLocks/>
              </p:cNvGrpSpPr>
              <p:nvPr/>
            </p:nvGrpSpPr>
            <p:grpSpPr bwMode="auto">
              <a:xfrm>
                <a:off x="4128" y="1440"/>
                <a:ext cx="1440" cy="1296"/>
                <a:chOff x="4032" y="1344"/>
                <a:chExt cx="1440" cy="1296"/>
              </a:xfrm>
            </p:grpSpPr>
            <p:grpSp>
              <p:nvGrpSpPr>
                <p:cNvPr id="11350" name="Group 182"/>
                <p:cNvGrpSpPr>
                  <a:grpSpLocks/>
                </p:cNvGrpSpPr>
                <p:nvPr/>
              </p:nvGrpSpPr>
              <p:grpSpPr bwMode="auto">
                <a:xfrm>
                  <a:off x="4032" y="1344"/>
                  <a:ext cx="1440" cy="288"/>
                  <a:chOff x="4032" y="1344"/>
                  <a:chExt cx="1488" cy="288"/>
                </a:xfrm>
              </p:grpSpPr>
              <p:sp>
                <p:nvSpPr>
                  <p:cNvPr id="11366" name="Oval 183"/>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67" name="Oval 184"/>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68" name="Oval 185"/>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69" name="Oval 186"/>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51" name="Group 187"/>
                <p:cNvGrpSpPr>
                  <a:grpSpLocks/>
                </p:cNvGrpSpPr>
                <p:nvPr/>
              </p:nvGrpSpPr>
              <p:grpSpPr bwMode="auto">
                <a:xfrm>
                  <a:off x="4032" y="1680"/>
                  <a:ext cx="1440" cy="288"/>
                  <a:chOff x="4032" y="1344"/>
                  <a:chExt cx="1488" cy="288"/>
                </a:xfrm>
              </p:grpSpPr>
              <p:sp>
                <p:nvSpPr>
                  <p:cNvPr id="11362" name="Oval 188"/>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63" name="Oval 189"/>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64" name="Oval 190"/>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65" name="Oval 191"/>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52" name="Group 192"/>
                <p:cNvGrpSpPr>
                  <a:grpSpLocks/>
                </p:cNvGrpSpPr>
                <p:nvPr/>
              </p:nvGrpSpPr>
              <p:grpSpPr bwMode="auto">
                <a:xfrm>
                  <a:off x="4032" y="2352"/>
                  <a:ext cx="1440" cy="288"/>
                  <a:chOff x="4032" y="1344"/>
                  <a:chExt cx="1488" cy="288"/>
                </a:xfrm>
              </p:grpSpPr>
              <p:sp>
                <p:nvSpPr>
                  <p:cNvPr id="11358" name="Oval 193"/>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59" name="Oval 194"/>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60" name="Oval 195"/>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61" name="Oval 196"/>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53" name="Group 197"/>
                <p:cNvGrpSpPr>
                  <a:grpSpLocks/>
                </p:cNvGrpSpPr>
                <p:nvPr/>
              </p:nvGrpSpPr>
              <p:grpSpPr bwMode="auto">
                <a:xfrm>
                  <a:off x="4032" y="2016"/>
                  <a:ext cx="1440" cy="288"/>
                  <a:chOff x="4032" y="1344"/>
                  <a:chExt cx="1488" cy="288"/>
                </a:xfrm>
              </p:grpSpPr>
              <p:sp>
                <p:nvSpPr>
                  <p:cNvPr id="11354" name="Oval 198"/>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55" name="Oval 199"/>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56" name="Oval 200"/>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57" name="Oval 201"/>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1287" name="Group 202"/>
              <p:cNvGrpSpPr>
                <a:grpSpLocks/>
              </p:cNvGrpSpPr>
              <p:nvPr/>
            </p:nvGrpSpPr>
            <p:grpSpPr bwMode="auto">
              <a:xfrm>
                <a:off x="4224" y="1536"/>
                <a:ext cx="1440" cy="1296"/>
                <a:chOff x="4032" y="1344"/>
                <a:chExt cx="1440" cy="1296"/>
              </a:xfrm>
            </p:grpSpPr>
            <p:grpSp>
              <p:nvGrpSpPr>
                <p:cNvPr id="11330" name="Group 203"/>
                <p:cNvGrpSpPr>
                  <a:grpSpLocks/>
                </p:cNvGrpSpPr>
                <p:nvPr/>
              </p:nvGrpSpPr>
              <p:grpSpPr bwMode="auto">
                <a:xfrm>
                  <a:off x="4032" y="1344"/>
                  <a:ext cx="1440" cy="288"/>
                  <a:chOff x="4032" y="1344"/>
                  <a:chExt cx="1488" cy="288"/>
                </a:xfrm>
              </p:grpSpPr>
              <p:sp>
                <p:nvSpPr>
                  <p:cNvPr id="11346" name="Oval 204"/>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47" name="Oval 205"/>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48" name="Oval 206"/>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49" name="Oval 207"/>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31" name="Group 208"/>
                <p:cNvGrpSpPr>
                  <a:grpSpLocks/>
                </p:cNvGrpSpPr>
                <p:nvPr/>
              </p:nvGrpSpPr>
              <p:grpSpPr bwMode="auto">
                <a:xfrm>
                  <a:off x="4032" y="1680"/>
                  <a:ext cx="1440" cy="288"/>
                  <a:chOff x="4032" y="1344"/>
                  <a:chExt cx="1488" cy="288"/>
                </a:xfrm>
              </p:grpSpPr>
              <p:sp>
                <p:nvSpPr>
                  <p:cNvPr id="11342" name="Oval 209"/>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43" name="Oval 210"/>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44" name="Oval 211"/>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45" name="Oval 212"/>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32" name="Group 213"/>
                <p:cNvGrpSpPr>
                  <a:grpSpLocks/>
                </p:cNvGrpSpPr>
                <p:nvPr/>
              </p:nvGrpSpPr>
              <p:grpSpPr bwMode="auto">
                <a:xfrm>
                  <a:off x="4032" y="2352"/>
                  <a:ext cx="1440" cy="288"/>
                  <a:chOff x="4032" y="1344"/>
                  <a:chExt cx="1488" cy="288"/>
                </a:xfrm>
              </p:grpSpPr>
              <p:sp>
                <p:nvSpPr>
                  <p:cNvPr id="11338" name="Oval 214"/>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39" name="Oval 215"/>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40" name="Oval 216"/>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41" name="Oval 217"/>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33" name="Group 218"/>
                <p:cNvGrpSpPr>
                  <a:grpSpLocks/>
                </p:cNvGrpSpPr>
                <p:nvPr/>
              </p:nvGrpSpPr>
              <p:grpSpPr bwMode="auto">
                <a:xfrm>
                  <a:off x="4032" y="2016"/>
                  <a:ext cx="1440" cy="288"/>
                  <a:chOff x="4032" y="1344"/>
                  <a:chExt cx="1488" cy="288"/>
                </a:xfrm>
              </p:grpSpPr>
              <p:sp>
                <p:nvSpPr>
                  <p:cNvPr id="11334" name="Oval 219"/>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35" name="Oval 220"/>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36" name="Oval 221"/>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37" name="Oval 222"/>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1288" name="Group 223"/>
              <p:cNvGrpSpPr>
                <a:grpSpLocks/>
              </p:cNvGrpSpPr>
              <p:nvPr/>
            </p:nvGrpSpPr>
            <p:grpSpPr bwMode="auto">
              <a:xfrm>
                <a:off x="4320" y="1632"/>
                <a:ext cx="1440" cy="1296"/>
                <a:chOff x="4032" y="1344"/>
                <a:chExt cx="1440" cy="1296"/>
              </a:xfrm>
            </p:grpSpPr>
            <p:grpSp>
              <p:nvGrpSpPr>
                <p:cNvPr id="11310" name="Group 224"/>
                <p:cNvGrpSpPr>
                  <a:grpSpLocks/>
                </p:cNvGrpSpPr>
                <p:nvPr/>
              </p:nvGrpSpPr>
              <p:grpSpPr bwMode="auto">
                <a:xfrm>
                  <a:off x="4032" y="1344"/>
                  <a:ext cx="1440" cy="288"/>
                  <a:chOff x="4032" y="1344"/>
                  <a:chExt cx="1488" cy="288"/>
                </a:xfrm>
              </p:grpSpPr>
              <p:sp>
                <p:nvSpPr>
                  <p:cNvPr id="11326" name="Oval 225"/>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27" name="Oval 226"/>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28" name="Oval 227"/>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29" name="Oval 228"/>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11" name="Group 229"/>
                <p:cNvGrpSpPr>
                  <a:grpSpLocks/>
                </p:cNvGrpSpPr>
                <p:nvPr/>
              </p:nvGrpSpPr>
              <p:grpSpPr bwMode="auto">
                <a:xfrm>
                  <a:off x="4032" y="1680"/>
                  <a:ext cx="1440" cy="288"/>
                  <a:chOff x="4032" y="1344"/>
                  <a:chExt cx="1488" cy="288"/>
                </a:xfrm>
              </p:grpSpPr>
              <p:sp>
                <p:nvSpPr>
                  <p:cNvPr id="11322" name="Oval 230"/>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23" name="Oval 231"/>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24" name="Oval 232"/>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25" name="Oval 233"/>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12" name="Group 234"/>
                <p:cNvGrpSpPr>
                  <a:grpSpLocks/>
                </p:cNvGrpSpPr>
                <p:nvPr/>
              </p:nvGrpSpPr>
              <p:grpSpPr bwMode="auto">
                <a:xfrm>
                  <a:off x="4032" y="2352"/>
                  <a:ext cx="1440" cy="288"/>
                  <a:chOff x="4032" y="1344"/>
                  <a:chExt cx="1488" cy="288"/>
                </a:xfrm>
              </p:grpSpPr>
              <p:sp>
                <p:nvSpPr>
                  <p:cNvPr id="11318" name="Oval 235"/>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19" name="Oval 236"/>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20" name="Oval 237"/>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21" name="Oval 238"/>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313" name="Group 239"/>
                <p:cNvGrpSpPr>
                  <a:grpSpLocks/>
                </p:cNvGrpSpPr>
                <p:nvPr/>
              </p:nvGrpSpPr>
              <p:grpSpPr bwMode="auto">
                <a:xfrm>
                  <a:off x="4032" y="2016"/>
                  <a:ext cx="1440" cy="288"/>
                  <a:chOff x="4032" y="1344"/>
                  <a:chExt cx="1488" cy="288"/>
                </a:xfrm>
              </p:grpSpPr>
              <p:sp>
                <p:nvSpPr>
                  <p:cNvPr id="11314" name="Oval 240"/>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15" name="Oval 241"/>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16" name="Oval 242"/>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17" name="Oval 243"/>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1289" name="Group 244"/>
              <p:cNvGrpSpPr>
                <a:grpSpLocks/>
              </p:cNvGrpSpPr>
              <p:nvPr/>
            </p:nvGrpSpPr>
            <p:grpSpPr bwMode="auto">
              <a:xfrm>
                <a:off x="4464" y="1728"/>
                <a:ext cx="1440" cy="1296"/>
                <a:chOff x="4032" y="1344"/>
                <a:chExt cx="1440" cy="1296"/>
              </a:xfrm>
            </p:grpSpPr>
            <p:grpSp>
              <p:nvGrpSpPr>
                <p:cNvPr id="11290" name="Group 245"/>
                <p:cNvGrpSpPr>
                  <a:grpSpLocks/>
                </p:cNvGrpSpPr>
                <p:nvPr/>
              </p:nvGrpSpPr>
              <p:grpSpPr bwMode="auto">
                <a:xfrm>
                  <a:off x="4032" y="1344"/>
                  <a:ext cx="1440" cy="288"/>
                  <a:chOff x="4032" y="1344"/>
                  <a:chExt cx="1488" cy="288"/>
                </a:xfrm>
              </p:grpSpPr>
              <p:sp>
                <p:nvSpPr>
                  <p:cNvPr id="11306" name="Oval 246"/>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07" name="Oval 247"/>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08" name="Oval 248"/>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09" name="Oval 249"/>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291" name="Group 250"/>
                <p:cNvGrpSpPr>
                  <a:grpSpLocks/>
                </p:cNvGrpSpPr>
                <p:nvPr/>
              </p:nvGrpSpPr>
              <p:grpSpPr bwMode="auto">
                <a:xfrm>
                  <a:off x="4032" y="1680"/>
                  <a:ext cx="1440" cy="288"/>
                  <a:chOff x="4032" y="1344"/>
                  <a:chExt cx="1488" cy="288"/>
                </a:xfrm>
              </p:grpSpPr>
              <p:sp>
                <p:nvSpPr>
                  <p:cNvPr id="11302" name="Oval 251"/>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03" name="Oval 252"/>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04" name="Oval 253"/>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05" name="Oval 254"/>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292" name="Group 255"/>
                <p:cNvGrpSpPr>
                  <a:grpSpLocks/>
                </p:cNvGrpSpPr>
                <p:nvPr/>
              </p:nvGrpSpPr>
              <p:grpSpPr bwMode="auto">
                <a:xfrm>
                  <a:off x="4032" y="2352"/>
                  <a:ext cx="1440" cy="288"/>
                  <a:chOff x="4032" y="1344"/>
                  <a:chExt cx="1488" cy="288"/>
                </a:xfrm>
              </p:grpSpPr>
              <p:sp>
                <p:nvSpPr>
                  <p:cNvPr id="11298" name="Oval 256"/>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299" name="Oval 257"/>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00" name="Oval 258"/>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301" name="Oval 259"/>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1293" name="Group 260"/>
                <p:cNvGrpSpPr>
                  <a:grpSpLocks/>
                </p:cNvGrpSpPr>
                <p:nvPr/>
              </p:nvGrpSpPr>
              <p:grpSpPr bwMode="auto">
                <a:xfrm>
                  <a:off x="4032" y="2016"/>
                  <a:ext cx="1440" cy="288"/>
                  <a:chOff x="4032" y="1344"/>
                  <a:chExt cx="1488" cy="288"/>
                </a:xfrm>
              </p:grpSpPr>
              <p:sp>
                <p:nvSpPr>
                  <p:cNvPr id="11294" name="Oval 261"/>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295" name="Oval 262"/>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296" name="Oval 263"/>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1297" name="Oval 264"/>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sp>
          <p:nvSpPr>
            <p:cNvPr id="11277" name="Line 265"/>
            <p:cNvSpPr>
              <a:spLocks noChangeShapeType="1"/>
            </p:cNvSpPr>
            <p:nvPr/>
          </p:nvSpPr>
          <p:spPr bwMode="auto">
            <a:xfrm flipH="1">
              <a:off x="4752" y="1920"/>
              <a:ext cx="288" cy="624"/>
            </a:xfrm>
            <a:prstGeom prst="line">
              <a:avLst/>
            </a:prstGeom>
            <a:noFill/>
            <a:ln w="38100">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1278" name="Text Box 266"/>
            <p:cNvSpPr txBox="1">
              <a:spLocks noChangeArrowheads="1"/>
            </p:cNvSpPr>
            <p:nvPr/>
          </p:nvSpPr>
          <p:spPr bwMode="auto">
            <a:xfrm>
              <a:off x="4752" y="1776"/>
              <a:ext cx="86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400" b="1">
                  <a:solidFill>
                    <a:schemeClr val="bg2"/>
                  </a:solidFill>
                  <a:latin typeface="Times New Roman" panose="02020603050405020304" pitchFamily="18" charset="0"/>
                </a:rPr>
                <a:t>mer d’électrons</a:t>
              </a:r>
              <a:endParaRPr lang="fr-FR" altLang="fr-FR" sz="1800" b="1" baseline="30000">
                <a:solidFill>
                  <a:schemeClr val="bg2"/>
                </a:solidFill>
                <a:latin typeface="Times New Roman" panose="02020603050405020304" pitchFamily="18" charset="0"/>
              </a:endParaRPr>
            </a:p>
          </p:txBody>
        </p:sp>
        <p:sp>
          <p:nvSpPr>
            <p:cNvPr id="146699" name="Oval 267"/>
            <p:cNvSpPr>
              <a:spLocks noChangeArrowheads="1"/>
            </p:cNvSpPr>
            <p:nvPr/>
          </p:nvSpPr>
          <p:spPr bwMode="auto">
            <a:xfrm>
              <a:off x="3984" y="1056"/>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146700" name="Oval 268"/>
            <p:cNvSpPr>
              <a:spLocks noChangeArrowheads="1"/>
            </p:cNvSpPr>
            <p:nvPr/>
          </p:nvSpPr>
          <p:spPr bwMode="auto">
            <a:xfrm>
              <a:off x="4560" y="1440"/>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146701" name="Oval 269"/>
            <p:cNvSpPr>
              <a:spLocks noChangeArrowheads="1"/>
            </p:cNvSpPr>
            <p:nvPr/>
          </p:nvSpPr>
          <p:spPr bwMode="auto">
            <a:xfrm>
              <a:off x="4560" y="912"/>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defRPr/>
              </a:pPr>
              <a:endParaRPr lang="fr-CA">
                <a:latin typeface="Arial" charset="0"/>
              </a:endParaRPr>
            </a:p>
          </p:txBody>
        </p:sp>
        <p:sp>
          <p:nvSpPr>
            <p:cNvPr id="146702" name="Oval 270"/>
            <p:cNvSpPr>
              <a:spLocks noChangeArrowheads="1"/>
            </p:cNvSpPr>
            <p:nvPr/>
          </p:nvSpPr>
          <p:spPr bwMode="auto">
            <a:xfrm>
              <a:off x="5136" y="1104"/>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11283" name="Line 271"/>
            <p:cNvSpPr>
              <a:spLocks noChangeShapeType="1"/>
            </p:cNvSpPr>
            <p:nvPr/>
          </p:nvSpPr>
          <p:spPr bwMode="auto">
            <a:xfrm>
              <a:off x="4656" y="1728"/>
              <a:ext cx="0" cy="288"/>
            </a:xfrm>
            <a:prstGeom prst="line">
              <a:avLst/>
            </a:prstGeom>
            <a:noFill/>
            <a:ln w="38100">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1284" name="Rectangle 272"/>
            <p:cNvSpPr>
              <a:spLocks noChangeArrowheads="1"/>
            </p:cNvSpPr>
            <p:nvPr/>
          </p:nvSpPr>
          <p:spPr bwMode="auto">
            <a:xfrm>
              <a:off x="4560" y="912"/>
              <a:ext cx="3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800" b="1">
                  <a:latin typeface="Times New Roman" panose="02020603050405020304" pitchFamily="18" charset="0"/>
                </a:rPr>
                <a:t>Fe </a:t>
              </a:r>
            </a:p>
          </p:txBody>
        </p:sp>
      </p:grpSp>
      <p:sp>
        <p:nvSpPr>
          <p:cNvPr id="273" name="Text Box 3"/>
          <p:cNvSpPr txBox="1">
            <a:spLocks noChangeArrowheads="1"/>
          </p:cNvSpPr>
          <p:nvPr/>
        </p:nvSpPr>
        <p:spPr bwMode="auto">
          <a:xfrm>
            <a:off x="3563938" y="1057275"/>
            <a:ext cx="50403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Entre deux métaux</a:t>
            </a:r>
          </a:p>
        </p:txBody>
      </p:sp>
      <p:sp>
        <p:nvSpPr>
          <p:cNvPr id="274" name="Text Box 3"/>
          <p:cNvSpPr txBox="1">
            <a:spLocks noChangeArrowheads="1"/>
          </p:cNvSpPr>
          <p:nvPr/>
        </p:nvSpPr>
        <p:spPr bwMode="auto">
          <a:xfrm>
            <a:off x="3578225" y="1809750"/>
            <a:ext cx="504031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Les métaux libèrent leurs électrons de valence…</a:t>
            </a:r>
          </a:p>
        </p:txBody>
      </p:sp>
      <p:sp>
        <p:nvSpPr>
          <p:cNvPr id="275" name="Text Box 3"/>
          <p:cNvSpPr txBox="1">
            <a:spLocks noChangeArrowheads="1"/>
          </p:cNvSpPr>
          <p:nvPr/>
        </p:nvSpPr>
        <p:spPr bwMode="auto">
          <a:xfrm>
            <a:off x="3563938" y="2898775"/>
            <a:ext cx="50403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Formation de la mer d’électrons</a:t>
            </a:r>
          </a:p>
        </p:txBody>
      </p:sp>
      <p:sp>
        <p:nvSpPr>
          <p:cNvPr id="276" name="Text Box 3"/>
          <p:cNvSpPr txBox="1">
            <a:spLocks noChangeArrowheads="1"/>
          </p:cNvSpPr>
          <p:nvPr/>
        </p:nvSpPr>
        <p:spPr bwMode="auto">
          <a:xfrm>
            <a:off x="3544888" y="3797300"/>
            <a:ext cx="5040312"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La structure est sans fin… on peut ajouter autant d’atomes de métal qu’on veut puisqu’en libérant son ou ses électrons de valence, il deviendra un cation et pourra être retenu au reste grâce aux électrons libres.</a:t>
            </a:r>
          </a:p>
        </p:txBody>
      </p:sp>
      <p:sp>
        <p:nvSpPr>
          <p:cNvPr id="277" name="Ellipse 276"/>
          <p:cNvSpPr/>
          <p:nvPr/>
        </p:nvSpPr>
        <p:spPr>
          <a:xfrm>
            <a:off x="179388" y="2798763"/>
            <a:ext cx="2751137" cy="30067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278" name="ZoneTexte 277"/>
          <p:cNvSpPr txBox="1">
            <a:spLocks noChangeArrowheads="1"/>
          </p:cNvSpPr>
          <p:nvPr/>
        </p:nvSpPr>
        <p:spPr bwMode="auto">
          <a:xfrm>
            <a:off x="531813" y="3824288"/>
            <a:ext cx="22018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CA" altLang="fr-FR" sz="2000" b="1">
                <a:solidFill>
                  <a:srgbClr val="FFFF00"/>
                </a:solidFill>
              </a:rPr>
              <a:t>Tous les atomes sont connectés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6435"/>
                                        </p:tgtEl>
                                        <p:attrNameLst>
                                          <p:attrName>style.visibility</p:attrName>
                                        </p:attrNameLst>
                                      </p:cBhvr>
                                      <p:to>
                                        <p:strVal val="visible"/>
                                      </p:to>
                                    </p:set>
                                    <p:anim calcmode="lin" valueType="num">
                                      <p:cBhvr additive="base">
                                        <p:cTn id="7" dur="500" fill="hold"/>
                                        <p:tgtEl>
                                          <p:spTgt spid="146435"/>
                                        </p:tgtEl>
                                        <p:attrNameLst>
                                          <p:attrName>ppt_x</p:attrName>
                                        </p:attrNameLst>
                                      </p:cBhvr>
                                      <p:tavLst>
                                        <p:tav tm="0">
                                          <p:val>
                                            <p:strVal val="0-#ppt_w/2"/>
                                          </p:val>
                                        </p:tav>
                                        <p:tav tm="100000">
                                          <p:val>
                                            <p:strVal val="#ppt_x"/>
                                          </p:val>
                                        </p:tav>
                                      </p:tavLst>
                                    </p:anim>
                                    <p:anim calcmode="lin" valueType="num">
                                      <p:cBhvr additive="base">
                                        <p:cTn id="8" dur="500" fill="hold"/>
                                        <p:tgtEl>
                                          <p:spTgt spid="14643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3"/>
                                        </p:tgtEl>
                                        <p:attrNameLst>
                                          <p:attrName>style.visibility</p:attrName>
                                        </p:attrNameLst>
                                      </p:cBhvr>
                                      <p:to>
                                        <p:strVal val="visible"/>
                                      </p:to>
                                    </p:set>
                                    <p:anim calcmode="lin" valueType="num">
                                      <p:cBhvr additive="base">
                                        <p:cTn id="19" dur="500" fill="hold"/>
                                        <p:tgtEl>
                                          <p:spTgt spid="273"/>
                                        </p:tgtEl>
                                        <p:attrNameLst>
                                          <p:attrName>ppt_x</p:attrName>
                                        </p:attrNameLst>
                                      </p:cBhvr>
                                      <p:tavLst>
                                        <p:tav tm="0">
                                          <p:val>
                                            <p:strVal val="0-#ppt_w/2"/>
                                          </p:val>
                                        </p:tav>
                                        <p:tav tm="100000">
                                          <p:val>
                                            <p:strVal val="#ppt_x"/>
                                          </p:val>
                                        </p:tav>
                                      </p:tavLst>
                                    </p:anim>
                                    <p:anim calcmode="lin" valueType="num">
                                      <p:cBhvr additive="base">
                                        <p:cTn id="20" dur="500" fill="hold"/>
                                        <p:tgtEl>
                                          <p:spTgt spid="273"/>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4"/>
                                        </p:tgtEl>
                                        <p:attrNameLst>
                                          <p:attrName>style.visibility</p:attrName>
                                        </p:attrNameLst>
                                      </p:cBhvr>
                                      <p:to>
                                        <p:strVal val="visible"/>
                                      </p:to>
                                    </p:set>
                                    <p:anim calcmode="lin" valueType="num">
                                      <p:cBhvr additive="base">
                                        <p:cTn id="25" dur="500" fill="hold"/>
                                        <p:tgtEl>
                                          <p:spTgt spid="274"/>
                                        </p:tgtEl>
                                        <p:attrNameLst>
                                          <p:attrName>ppt_x</p:attrName>
                                        </p:attrNameLst>
                                      </p:cBhvr>
                                      <p:tavLst>
                                        <p:tav tm="0">
                                          <p:val>
                                            <p:strVal val="0-#ppt_w/2"/>
                                          </p:val>
                                        </p:tav>
                                        <p:tav tm="100000">
                                          <p:val>
                                            <p:strVal val="#ppt_x"/>
                                          </p:val>
                                        </p:tav>
                                      </p:tavLst>
                                    </p:anim>
                                    <p:anim calcmode="lin" valueType="num">
                                      <p:cBhvr additive="base">
                                        <p:cTn id="26" dur="500" fill="hold"/>
                                        <p:tgtEl>
                                          <p:spTgt spid="274"/>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5"/>
                                        </p:tgtEl>
                                        <p:attrNameLst>
                                          <p:attrName>style.visibility</p:attrName>
                                        </p:attrNameLst>
                                      </p:cBhvr>
                                      <p:to>
                                        <p:strVal val="visible"/>
                                      </p:to>
                                    </p:set>
                                    <p:anim calcmode="lin" valueType="num">
                                      <p:cBhvr additive="base">
                                        <p:cTn id="31" dur="500" fill="hold"/>
                                        <p:tgtEl>
                                          <p:spTgt spid="275"/>
                                        </p:tgtEl>
                                        <p:attrNameLst>
                                          <p:attrName>ppt_x</p:attrName>
                                        </p:attrNameLst>
                                      </p:cBhvr>
                                      <p:tavLst>
                                        <p:tav tm="0">
                                          <p:val>
                                            <p:strVal val="0-#ppt_w/2"/>
                                          </p:val>
                                        </p:tav>
                                        <p:tav tm="100000">
                                          <p:val>
                                            <p:strVal val="#ppt_x"/>
                                          </p:val>
                                        </p:tav>
                                      </p:tavLst>
                                    </p:anim>
                                    <p:anim calcmode="lin" valueType="num">
                                      <p:cBhvr additive="base">
                                        <p:cTn id="32" dur="500" fill="hold"/>
                                        <p:tgtEl>
                                          <p:spTgt spid="275"/>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
                                        </p:tgtEl>
                                        <p:attrNameLst>
                                          <p:attrName>style.visibility</p:attrName>
                                        </p:attrNameLst>
                                      </p:cBhvr>
                                      <p:to>
                                        <p:strVal val="visible"/>
                                      </p:to>
                                    </p:set>
                                    <p:anim calcmode="lin" valueType="num">
                                      <p:cBhvr additive="base">
                                        <p:cTn id="37" dur="500" fill="hold"/>
                                        <p:tgtEl>
                                          <p:spTgt spid="276"/>
                                        </p:tgtEl>
                                        <p:attrNameLst>
                                          <p:attrName>ppt_x</p:attrName>
                                        </p:attrNameLst>
                                      </p:cBhvr>
                                      <p:tavLst>
                                        <p:tav tm="0">
                                          <p:val>
                                            <p:strVal val="0-#ppt_w/2"/>
                                          </p:val>
                                        </p:tav>
                                        <p:tav tm="100000">
                                          <p:val>
                                            <p:strVal val="#ppt_x"/>
                                          </p:val>
                                        </p:tav>
                                      </p:tavLst>
                                    </p:anim>
                                    <p:anim calcmode="lin" valueType="num">
                                      <p:cBhvr additive="base">
                                        <p:cTn id="38" dur="500" fill="hold"/>
                                        <p:tgtEl>
                                          <p:spTgt spid="276"/>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278"/>
                                        </p:tgtEl>
                                        <p:attrNameLst>
                                          <p:attrName>style.visibility</p:attrName>
                                        </p:attrNameLst>
                                      </p:cBhvr>
                                      <p:to>
                                        <p:strVal val="visible"/>
                                      </p:to>
                                    </p:set>
                                    <p:anim calcmode="lin" valueType="num">
                                      <p:cBhvr>
                                        <p:cTn id="43" dur="500" fill="hold"/>
                                        <p:tgtEl>
                                          <p:spTgt spid="278"/>
                                        </p:tgtEl>
                                        <p:attrNameLst>
                                          <p:attrName>ppt_w</p:attrName>
                                        </p:attrNameLst>
                                      </p:cBhvr>
                                      <p:tavLst>
                                        <p:tav tm="0">
                                          <p:val>
                                            <p:fltVal val="0"/>
                                          </p:val>
                                        </p:tav>
                                        <p:tav tm="100000">
                                          <p:val>
                                            <p:strVal val="#ppt_w"/>
                                          </p:val>
                                        </p:tav>
                                      </p:tavLst>
                                    </p:anim>
                                    <p:anim calcmode="lin" valueType="num">
                                      <p:cBhvr>
                                        <p:cTn id="44" dur="500" fill="hold"/>
                                        <p:tgtEl>
                                          <p:spTgt spid="278"/>
                                        </p:tgtEl>
                                        <p:attrNameLst>
                                          <p:attrName>ppt_h</p:attrName>
                                        </p:attrNameLst>
                                      </p:cBhvr>
                                      <p:tavLst>
                                        <p:tav tm="0">
                                          <p:val>
                                            <p:fltVal val="0"/>
                                          </p:val>
                                        </p:tav>
                                        <p:tav tm="100000">
                                          <p:val>
                                            <p:strVal val="#ppt_h"/>
                                          </p:val>
                                        </p:tav>
                                      </p:tavLst>
                                    </p:anim>
                                    <p:animEffect transition="in" filter="fade">
                                      <p:cBhvr>
                                        <p:cTn id="45" dur="500"/>
                                        <p:tgtEl>
                                          <p:spTgt spid="27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77"/>
                                        </p:tgtEl>
                                        <p:attrNameLst>
                                          <p:attrName>style.visibility</p:attrName>
                                        </p:attrNameLst>
                                      </p:cBhvr>
                                      <p:to>
                                        <p:strVal val="visible"/>
                                      </p:to>
                                    </p:set>
                                    <p:anim calcmode="lin" valueType="num">
                                      <p:cBhvr>
                                        <p:cTn id="48" dur="500" fill="hold"/>
                                        <p:tgtEl>
                                          <p:spTgt spid="277"/>
                                        </p:tgtEl>
                                        <p:attrNameLst>
                                          <p:attrName>ppt_w</p:attrName>
                                        </p:attrNameLst>
                                      </p:cBhvr>
                                      <p:tavLst>
                                        <p:tav tm="0">
                                          <p:val>
                                            <p:fltVal val="0"/>
                                          </p:val>
                                        </p:tav>
                                        <p:tav tm="100000">
                                          <p:val>
                                            <p:strVal val="#ppt_w"/>
                                          </p:val>
                                        </p:tav>
                                      </p:tavLst>
                                    </p:anim>
                                    <p:anim calcmode="lin" valueType="num">
                                      <p:cBhvr>
                                        <p:cTn id="49" dur="500" fill="hold"/>
                                        <p:tgtEl>
                                          <p:spTgt spid="277"/>
                                        </p:tgtEl>
                                        <p:attrNameLst>
                                          <p:attrName>ppt_h</p:attrName>
                                        </p:attrNameLst>
                                      </p:cBhvr>
                                      <p:tavLst>
                                        <p:tav tm="0">
                                          <p:val>
                                            <p:fltVal val="0"/>
                                          </p:val>
                                        </p:tav>
                                        <p:tav tm="100000">
                                          <p:val>
                                            <p:strVal val="#ppt_h"/>
                                          </p:val>
                                        </p:tav>
                                      </p:tavLst>
                                    </p:anim>
                                    <p:animEffect transition="in" filter="fade">
                                      <p:cBhvr>
                                        <p:cTn id="50" dur="500"/>
                                        <p:tgtEl>
                                          <p:spTgt spid="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utoUpdateAnimBg="0"/>
      <p:bldP spid="273" grpId="0" autoUpdateAnimBg="0"/>
      <p:bldP spid="274" grpId="0" autoUpdateAnimBg="0"/>
      <p:bldP spid="275" grpId="0" autoUpdateAnimBg="0"/>
      <p:bldP spid="276" grpId="0" autoUpdateAnimBg="0"/>
      <p:bldP spid="277" grpId="0" animBg="1"/>
      <p:bldP spid="27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228600"/>
            <a:ext cx="8234363" cy="609600"/>
          </a:xfrm>
        </p:spPr>
        <p:txBody>
          <a:bodyPr/>
          <a:lstStyle/>
          <a:p>
            <a:pPr eaLnBrk="1" hangingPunct="1"/>
            <a:r>
              <a:rPr lang="fr-FR" altLang="fr-FR" sz="3600" smtClean="0">
                <a:solidFill>
                  <a:srgbClr val="FFFF99"/>
                </a:solidFill>
              </a:rPr>
              <a:t>Les trois types de liaison interatomique</a:t>
            </a:r>
          </a:p>
        </p:txBody>
      </p:sp>
      <p:sp>
        <p:nvSpPr>
          <p:cNvPr id="146435" name="Text Box 3"/>
          <p:cNvSpPr txBox="1">
            <a:spLocks noChangeArrowheads="1"/>
          </p:cNvSpPr>
          <p:nvPr/>
        </p:nvSpPr>
        <p:spPr bwMode="auto">
          <a:xfrm>
            <a:off x="381000" y="5943600"/>
            <a:ext cx="83073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800">
                <a:solidFill>
                  <a:srgbClr val="FFFF99"/>
                </a:solidFill>
                <a:latin typeface="Times New Roman" panose="02020603050405020304" pitchFamily="18" charset="0"/>
              </a:rPr>
              <a:t>Liaison ionique      liaison covalente     liaison métallique</a:t>
            </a:r>
          </a:p>
        </p:txBody>
      </p:sp>
      <p:grpSp>
        <p:nvGrpSpPr>
          <p:cNvPr id="2" name="Group 4"/>
          <p:cNvGrpSpPr>
            <a:grpSpLocks/>
          </p:cNvGrpSpPr>
          <p:nvPr/>
        </p:nvGrpSpPr>
        <p:grpSpPr bwMode="auto">
          <a:xfrm>
            <a:off x="3200400" y="1295400"/>
            <a:ext cx="2743200" cy="4419600"/>
            <a:chOff x="2016" y="816"/>
            <a:chExt cx="1728" cy="2784"/>
          </a:xfrm>
        </p:grpSpPr>
        <p:sp>
          <p:nvSpPr>
            <p:cNvPr id="12540" name="Rectangle 5"/>
            <p:cNvSpPr>
              <a:spLocks noChangeArrowheads="1"/>
            </p:cNvSpPr>
            <p:nvPr/>
          </p:nvSpPr>
          <p:spPr bwMode="auto">
            <a:xfrm>
              <a:off x="2016"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nvGrpSpPr>
            <p:cNvPr id="12541" name="Group 6"/>
            <p:cNvGrpSpPr>
              <a:grpSpLocks/>
            </p:cNvGrpSpPr>
            <p:nvPr/>
          </p:nvGrpSpPr>
          <p:grpSpPr bwMode="auto">
            <a:xfrm rot="3205185">
              <a:off x="2270" y="2837"/>
              <a:ext cx="578" cy="572"/>
              <a:chOff x="3792" y="1920"/>
              <a:chExt cx="720" cy="624"/>
            </a:xfrm>
          </p:grpSpPr>
          <p:sp>
            <p:nvSpPr>
              <p:cNvPr id="12564" name="Oval 7"/>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65" name="Oval 8"/>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42" name="Group 9"/>
            <p:cNvGrpSpPr>
              <a:grpSpLocks/>
            </p:cNvGrpSpPr>
            <p:nvPr/>
          </p:nvGrpSpPr>
          <p:grpSpPr bwMode="auto">
            <a:xfrm rot="4068170">
              <a:off x="2979" y="2834"/>
              <a:ext cx="578" cy="572"/>
              <a:chOff x="3792" y="1920"/>
              <a:chExt cx="720" cy="624"/>
            </a:xfrm>
          </p:grpSpPr>
          <p:sp>
            <p:nvSpPr>
              <p:cNvPr id="12562" name="Oval 10"/>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63" name="Oval 11"/>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sp>
          <p:nvSpPr>
            <p:cNvPr id="12543" name="Oval 12"/>
            <p:cNvSpPr>
              <a:spLocks noChangeArrowheads="1"/>
            </p:cNvSpPr>
            <p:nvPr/>
          </p:nvSpPr>
          <p:spPr bwMode="auto">
            <a:xfrm>
              <a:off x="2904" y="912"/>
              <a:ext cx="440" cy="375"/>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44" name="Oval 13"/>
            <p:cNvSpPr>
              <a:spLocks noChangeArrowheads="1"/>
            </p:cNvSpPr>
            <p:nvPr/>
          </p:nvSpPr>
          <p:spPr bwMode="auto">
            <a:xfrm>
              <a:off x="2200" y="954"/>
              <a:ext cx="396" cy="333"/>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45" name="Line 14"/>
            <p:cNvSpPr>
              <a:spLocks noChangeShapeType="1"/>
            </p:cNvSpPr>
            <p:nvPr/>
          </p:nvSpPr>
          <p:spPr bwMode="auto">
            <a:xfrm>
              <a:off x="2552" y="1287"/>
              <a:ext cx="220" cy="209"/>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2546" name="Line 15"/>
            <p:cNvSpPr>
              <a:spLocks noChangeShapeType="1"/>
            </p:cNvSpPr>
            <p:nvPr/>
          </p:nvSpPr>
          <p:spPr bwMode="auto">
            <a:xfrm flipH="1">
              <a:off x="2816" y="1287"/>
              <a:ext cx="176" cy="209"/>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2547" name="Oval 16"/>
            <p:cNvSpPr>
              <a:spLocks noChangeArrowheads="1"/>
            </p:cNvSpPr>
            <p:nvPr/>
          </p:nvSpPr>
          <p:spPr bwMode="auto">
            <a:xfrm>
              <a:off x="2420" y="1538"/>
              <a:ext cx="396" cy="333"/>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48" name="Oval 17"/>
            <p:cNvSpPr>
              <a:spLocks noChangeArrowheads="1"/>
            </p:cNvSpPr>
            <p:nvPr/>
          </p:nvSpPr>
          <p:spPr bwMode="auto">
            <a:xfrm>
              <a:off x="2728" y="1496"/>
              <a:ext cx="440" cy="375"/>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49" name="Rectangle 18"/>
            <p:cNvSpPr>
              <a:spLocks noChangeArrowheads="1"/>
            </p:cNvSpPr>
            <p:nvPr/>
          </p:nvSpPr>
          <p:spPr bwMode="auto">
            <a:xfrm>
              <a:off x="2244" y="995"/>
              <a:ext cx="31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 </a:t>
              </a:r>
            </a:p>
          </p:txBody>
        </p:sp>
        <p:sp>
          <p:nvSpPr>
            <p:cNvPr id="12550" name="Rectangle 19"/>
            <p:cNvSpPr>
              <a:spLocks noChangeArrowheads="1"/>
            </p:cNvSpPr>
            <p:nvPr/>
          </p:nvSpPr>
          <p:spPr bwMode="auto">
            <a:xfrm>
              <a:off x="2992" y="995"/>
              <a:ext cx="29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Br</a:t>
              </a:r>
            </a:p>
          </p:txBody>
        </p:sp>
        <p:sp>
          <p:nvSpPr>
            <p:cNvPr id="12551" name="Rectangle 20"/>
            <p:cNvSpPr>
              <a:spLocks noChangeArrowheads="1"/>
            </p:cNvSpPr>
            <p:nvPr/>
          </p:nvSpPr>
          <p:spPr bwMode="auto">
            <a:xfrm>
              <a:off x="2464" y="1579"/>
              <a:ext cx="65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     Br</a:t>
              </a:r>
            </a:p>
          </p:txBody>
        </p:sp>
        <p:sp>
          <p:nvSpPr>
            <p:cNvPr id="12552" name="Line 21"/>
            <p:cNvSpPr>
              <a:spLocks noChangeShapeType="1"/>
            </p:cNvSpPr>
            <p:nvPr/>
          </p:nvSpPr>
          <p:spPr bwMode="auto">
            <a:xfrm>
              <a:off x="2688" y="1728"/>
              <a:ext cx="176" cy="0"/>
            </a:xfrm>
            <a:prstGeom prst="line">
              <a:avLst/>
            </a:prstGeom>
            <a:noFill/>
            <a:ln w="28575">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fr-CA"/>
            </a:p>
          </p:txBody>
        </p:sp>
        <p:grpSp>
          <p:nvGrpSpPr>
            <p:cNvPr id="12553" name="Group 22"/>
            <p:cNvGrpSpPr>
              <a:grpSpLocks/>
            </p:cNvGrpSpPr>
            <p:nvPr/>
          </p:nvGrpSpPr>
          <p:grpSpPr bwMode="auto">
            <a:xfrm>
              <a:off x="2112" y="2038"/>
              <a:ext cx="660" cy="543"/>
              <a:chOff x="3792" y="1920"/>
              <a:chExt cx="720" cy="624"/>
            </a:xfrm>
          </p:grpSpPr>
          <p:sp>
            <p:nvSpPr>
              <p:cNvPr id="12560" name="Oval 23"/>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61" name="Oval 24"/>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54" name="Group 25"/>
            <p:cNvGrpSpPr>
              <a:grpSpLocks/>
            </p:cNvGrpSpPr>
            <p:nvPr/>
          </p:nvGrpSpPr>
          <p:grpSpPr bwMode="auto">
            <a:xfrm rot="1405866">
              <a:off x="2553" y="2405"/>
              <a:ext cx="616" cy="542"/>
              <a:chOff x="3792" y="1920"/>
              <a:chExt cx="720" cy="624"/>
            </a:xfrm>
          </p:grpSpPr>
          <p:sp>
            <p:nvSpPr>
              <p:cNvPr id="12558" name="Oval 26"/>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59" name="Oval 27"/>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55" name="Group 28"/>
            <p:cNvGrpSpPr>
              <a:grpSpLocks/>
            </p:cNvGrpSpPr>
            <p:nvPr/>
          </p:nvGrpSpPr>
          <p:grpSpPr bwMode="auto">
            <a:xfrm rot="-3663278">
              <a:off x="3092" y="2130"/>
              <a:ext cx="559" cy="544"/>
              <a:chOff x="3792" y="1920"/>
              <a:chExt cx="720" cy="624"/>
            </a:xfrm>
          </p:grpSpPr>
          <p:sp>
            <p:nvSpPr>
              <p:cNvPr id="12556" name="Oval 29"/>
              <p:cNvSpPr>
                <a:spLocks noChangeArrowheads="1"/>
              </p:cNvSpPr>
              <p:nvPr/>
            </p:nvSpPr>
            <p:spPr bwMode="auto">
              <a:xfrm>
                <a:off x="3792" y="2160"/>
                <a:ext cx="432" cy="384"/>
              </a:xfrm>
              <a:prstGeom prst="ellipse">
                <a:avLst/>
              </a:prstGeom>
              <a:gradFill rotWithShape="0">
                <a:gsLst>
                  <a:gs pos="0">
                    <a:srgbClr val="FF00FF"/>
                  </a:gs>
                  <a:gs pos="100000">
                    <a:srgbClr val="4D004D"/>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57" name="Oval 30"/>
              <p:cNvSpPr>
                <a:spLocks noChangeArrowheads="1"/>
              </p:cNvSpPr>
              <p:nvPr/>
            </p:nvSpPr>
            <p:spPr bwMode="auto">
              <a:xfrm>
                <a:off x="4032" y="1920"/>
                <a:ext cx="480" cy="432"/>
              </a:xfrm>
              <a:prstGeom prst="ellipse">
                <a:avLst/>
              </a:prstGeom>
              <a:gradFill rotWithShape="0">
                <a:gsLst>
                  <a:gs pos="0">
                    <a:srgbClr val="FF6600"/>
                  </a:gs>
                  <a:gs pos="100000">
                    <a:srgbClr val="4D1F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8" name="Group 31"/>
          <p:cNvGrpSpPr>
            <a:grpSpLocks/>
          </p:cNvGrpSpPr>
          <p:nvPr/>
        </p:nvGrpSpPr>
        <p:grpSpPr bwMode="auto">
          <a:xfrm>
            <a:off x="228600" y="1143000"/>
            <a:ext cx="2743200" cy="4572000"/>
            <a:chOff x="144" y="720"/>
            <a:chExt cx="1728" cy="2880"/>
          </a:xfrm>
        </p:grpSpPr>
        <p:sp>
          <p:nvSpPr>
            <p:cNvPr id="12415" name="Rectangle 32"/>
            <p:cNvSpPr>
              <a:spLocks noChangeArrowheads="1"/>
            </p:cNvSpPr>
            <p:nvPr/>
          </p:nvSpPr>
          <p:spPr bwMode="auto">
            <a:xfrm>
              <a:off x="144"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nvGrpSpPr>
            <p:cNvPr id="12416" name="Group 33"/>
            <p:cNvGrpSpPr>
              <a:grpSpLocks/>
            </p:cNvGrpSpPr>
            <p:nvPr/>
          </p:nvGrpSpPr>
          <p:grpSpPr bwMode="auto">
            <a:xfrm>
              <a:off x="192" y="1968"/>
              <a:ext cx="1680" cy="1496"/>
              <a:chOff x="720" y="1392"/>
              <a:chExt cx="2160" cy="1954"/>
            </a:xfrm>
          </p:grpSpPr>
          <p:grpSp>
            <p:nvGrpSpPr>
              <p:cNvPr id="12432" name="Group 34"/>
              <p:cNvGrpSpPr>
                <a:grpSpLocks/>
              </p:cNvGrpSpPr>
              <p:nvPr/>
            </p:nvGrpSpPr>
            <p:grpSpPr bwMode="auto">
              <a:xfrm>
                <a:off x="720" y="1392"/>
                <a:ext cx="1632" cy="1426"/>
                <a:chOff x="720" y="1392"/>
                <a:chExt cx="1632" cy="1426"/>
              </a:xfrm>
            </p:grpSpPr>
            <p:grpSp>
              <p:nvGrpSpPr>
                <p:cNvPr id="12514" name="Group 35"/>
                <p:cNvGrpSpPr>
                  <a:grpSpLocks/>
                </p:cNvGrpSpPr>
                <p:nvPr/>
              </p:nvGrpSpPr>
              <p:grpSpPr bwMode="auto">
                <a:xfrm>
                  <a:off x="720" y="1392"/>
                  <a:ext cx="1632" cy="754"/>
                  <a:chOff x="720" y="1392"/>
                  <a:chExt cx="1632" cy="754"/>
                </a:xfrm>
              </p:grpSpPr>
              <p:grpSp>
                <p:nvGrpSpPr>
                  <p:cNvPr id="12528" name="Group 36"/>
                  <p:cNvGrpSpPr>
                    <a:grpSpLocks/>
                  </p:cNvGrpSpPr>
                  <p:nvPr/>
                </p:nvGrpSpPr>
                <p:grpSpPr bwMode="auto">
                  <a:xfrm>
                    <a:off x="720" y="1392"/>
                    <a:ext cx="480" cy="706"/>
                    <a:chOff x="816" y="2112"/>
                    <a:chExt cx="480" cy="706"/>
                  </a:xfrm>
                </p:grpSpPr>
                <p:sp>
                  <p:nvSpPr>
                    <p:cNvPr id="12538" name="Oval 3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39" name="Oval 3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29" name="Group 39"/>
                  <p:cNvGrpSpPr>
                    <a:grpSpLocks/>
                  </p:cNvGrpSpPr>
                  <p:nvPr/>
                </p:nvGrpSpPr>
                <p:grpSpPr bwMode="auto">
                  <a:xfrm>
                    <a:off x="1488" y="1392"/>
                    <a:ext cx="480" cy="706"/>
                    <a:chOff x="816" y="2112"/>
                    <a:chExt cx="480" cy="706"/>
                  </a:xfrm>
                </p:grpSpPr>
                <p:sp>
                  <p:nvSpPr>
                    <p:cNvPr id="12536" name="Oval 4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37" name="Oval 4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30" name="Group 42"/>
                  <p:cNvGrpSpPr>
                    <a:grpSpLocks/>
                  </p:cNvGrpSpPr>
                  <p:nvPr/>
                </p:nvGrpSpPr>
                <p:grpSpPr bwMode="auto">
                  <a:xfrm flipV="1">
                    <a:off x="1104" y="1440"/>
                    <a:ext cx="480" cy="706"/>
                    <a:chOff x="816" y="2112"/>
                    <a:chExt cx="480" cy="706"/>
                  </a:xfrm>
                </p:grpSpPr>
                <p:sp>
                  <p:nvSpPr>
                    <p:cNvPr id="12534" name="Oval 4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35" name="Oval 4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31" name="Group 45"/>
                  <p:cNvGrpSpPr>
                    <a:grpSpLocks/>
                  </p:cNvGrpSpPr>
                  <p:nvPr/>
                </p:nvGrpSpPr>
                <p:grpSpPr bwMode="auto">
                  <a:xfrm flipV="1">
                    <a:off x="1872" y="1440"/>
                    <a:ext cx="480" cy="706"/>
                    <a:chOff x="816" y="2112"/>
                    <a:chExt cx="480" cy="706"/>
                  </a:xfrm>
                </p:grpSpPr>
                <p:sp>
                  <p:nvSpPr>
                    <p:cNvPr id="12532" name="Oval 4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33" name="Oval 4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2515" name="Group 48"/>
                <p:cNvGrpSpPr>
                  <a:grpSpLocks/>
                </p:cNvGrpSpPr>
                <p:nvPr/>
              </p:nvGrpSpPr>
              <p:grpSpPr bwMode="auto">
                <a:xfrm>
                  <a:off x="720" y="2064"/>
                  <a:ext cx="1632" cy="754"/>
                  <a:chOff x="720" y="1392"/>
                  <a:chExt cx="1632" cy="754"/>
                </a:xfrm>
              </p:grpSpPr>
              <p:grpSp>
                <p:nvGrpSpPr>
                  <p:cNvPr id="12516" name="Group 49"/>
                  <p:cNvGrpSpPr>
                    <a:grpSpLocks/>
                  </p:cNvGrpSpPr>
                  <p:nvPr/>
                </p:nvGrpSpPr>
                <p:grpSpPr bwMode="auto">
                  <a:xfrm>
                    <a:off x="720" y="1392"/>
                    <a:ext cx="480" cy="706"/>
                    <a:chOff x="816" y="2112"/>
                    <a:chExt cx="480" cy="706"/>
                  </a:xfrm>
                </p:grpSpPr>
                <p:sp>
                  <p:nvSpPr>
                    <p:cNvPr id="12526" name="Oval 5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27" name="Oval 5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17" name="Group 52"/>
                  <p:cNvGrpSpPr>
                    <a:grpSpLocks/>
                  </p:cNvGrpSpPr>
                  <p:nvPr/>
                </p:nvGrpSpPr>
                <p:grpSpPr bwMode="auto">
                  <a:xfrm>
                    <a:off x="1488" y="1392"/>
                    <a:ext cx="480" cy="706"/>
                    <a:chOff x="816" y="2112"/>
                    <a:chExt cx="480" cy="706"/>
                  </a:xfrm>
                </p:grpSpPr>
                <p:sp>
                  <p:nvSpPr>
                    <p:cNvPr id="12524" name="Oval 5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25" name="Oval 5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18" name="Group 55"/>
                  <p:cNvGrpSpPr>
                    <a:grpSpLocks/>
                  </p:cNvGrpSpPr>
                  <p:nvPr/>
                </p:nvGrpSpPr>
                <p:grpSpPr bwMode="auto">
                  <a:xfrm flipV="1">
                    <a:off x="1104" y="1440"/>
                    <a:ext cx="480" cy="706"/>
                    <a:chOff x="816" y="2112"/>
                    <a:chExt cx="480" cy="706"/>
                  </a:xfrm>
                </p:grpSpPr>
                <p:sp>
                  <p:nvSpPr>
                    <p:cNvPr id="12522" name="Oval 5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23" name="Oval 5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19" name="Group 58"/>
                  <p:cNvGrpSpPr>
                    <a:grpSpLocks/>
                  </p:cNvGrpSpPr>
                  <p:nvPr/>
                </p:nvGrpSpPr>
                <p:grpSpPr bwMode="auto">
                  <a:xfrm flipV="1">
                    <a:off x="1872" y="1440"/>
                    <a:ext cx="480" cy="706"/>
                    <a:chOff x="816" y="2112"/>
                    <a:chExt cx="480" cy="706"/>
                  </a:xfrm>
                </p:grpSpPr>
                <p:sp>
                  <p:nvSpPr>
                    <p:cNvPr id="12520" name="Oval 59"/>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21" name="Oval 60"/>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12433" name="Group 61"/>
              <p:cNvGrpSpPr>
                <a:grpSpLocks/>
              </p:cNvGrpSpPr>
              <p:nvPr/>
            </p:nvGrpSpPr>
            <p:grpSpPr bwMode="auto">
              <a:xfrm flipV="1">
                <a:off x="864" y="1584"/>
                <a:ext cx="1632" cy="1426"/>
                <a:chOff x="720" y="1392"/>
                <a:chExt cx="1632" cy="1426"/>
              </a:xfrm>
            </p:grpSpPr>
            <p:grpSp>
              <p:nvGrpSpPr>
                <p:cNvPr id="12488" name="Group 62"/>
                <p:cNvGrpSpPr>
                  <a:grpSpLocks/>
                </p:cNvGrpSpPr>
                <p:nvPr/>
              </p:nvGrpSpPr>
              <p:grpSpPr bwMode="auto">
                <a:xfrm>
                  <a:off x="720" y="1392"/>
                  <a:ext cx="1632" cy="754"/>
                  <a:chOff x="720" y="1392"/>
                  <a:chExt cx="1632" cy="754"/>
                </a:xfrm>
              </p:grpSpPr>
              <p:grpSp>
                <p:nvGrpSpPr>
                  <p:cNvPr id="12502" name="Group 63"/>
                  <p:cNvGrpSpPr>
                    <a:grpSpLocks/>
                  </p:cNvGrpSpPr>
                  <p:nvPr/>
                </p:nvGrpSpPr>
                <p:grpSpPr bwMode="auto">
                  <a:xfrm>
                    <a:off x="720" y="1392"/>
                    <a:ext cx="480" cy="706"/>
                    <a:chOff x="816" y="2112"/>
                    <a:chExt cx="480" cy="706"/>
                  </a:xfrm>
                </p:grpSpPr>
                <p:sp>
                  <p:nvSpPr>
                    <p:cNvPr id="12512" name="Oval 6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13" name="Oval 6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03" name="Group 66"/>
                  <p:cNvGrpSpPr>
                    <a:grpSpLocks/>
                  </p:cNvGrpSpPr>
                  <p:nvPr/>
                </p:nvGrpSpPr>
                <p:grpSpPr bwMode="auto">
                  <a:xfrm>
                    <a:off x="1488" y="1392"/>
                    <a:ext cx="480" cy="706"/>
                    <a:chOff x="816" y="2112"/>
                    <a:chExt cx="480" cy="706"/>
                  </a:xfrm>
                </p:grpSpPr>
                <p:sp>
                  <p:nvSpPr>
                    <p:cNvPr id="12510" name="Oval 6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11" name="Oval 6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04" name="Group 69"/>
                  <p:cNvGrpSpPr>
                    <a:grpSpLocks/>
                  </p:cNvGrpSpPr>
                  <p:nvPr/>
                </p:nvGrpSpPr>
                <p:grpSpPr bwMode="auto">
                  <a:xfrm flipV="1">
                    <a:off x="1104" y="1440"/>
                    <a:ext cx="480" cy="706"/>
                    <a:chOff x="816" y="2112"/>
                    <a:chExt cx="480" cy="706"/>
                  </a:xfrm>
                </p:grpSpPr>
                <p:sp>
                  <p:nvSpPr>
                    <p:cNvPr id="12508" name="Oval 7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09" name="Oval 7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505" name="Group 72"/>
                  <p:cNvGrpSpPr>
                    <a:grpSpLocks/>
                  </p:cNvGrpSpPr>
                  <p:nvPr/>
                </p:nvGrpSpPr>
                <p:grpSpPr bwMode="auto">
                  <a:xfrm flipV="1">
                    <a:off x="1872" y="1440"/>
                    <a:ext cx="480" cy="706"/>
                    <a:chOff x="816" y="2112"/>
                    <a:chExt cx="480" cy="706"/>
                  </a:xfrm>
                </p:grpSpPr>
                <p:sp>
                  <p:nvSpPr>
                    <p:cNvPr id="12506" name="Oval 7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07" name="Oval 7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2489" name="Group 75"/>
                <p:cNvGrpSpPr>
                  <a:grpSpLocks/>
                </p:cNvGrpSpPr>
                <p:nvPr/>
              </p:nvGrpSpPr>
              <p:grpSpPr bwMode="auto">
                <a:xfrm>
                  <a:off x="720" y="2064"/>
                  <a:ext cx="1632" cy="754"/>
                  <a:chOff x="720" y="1392"/>
                  <a:chExt cx="1632" cy="754"/>
                </a:xfrm>
              </p:grpSpPr>
              <p:grpSp>
                <p:nvGrpSpPr>
                  <p:cNvPr id="12490" name="Group 76"/>
                  <p:cNvGrpSpPr>
                    <a:grpSpLocks/>
                  </p:cNvGrpSpPr>
                  <p:nvPr/>
                </p:nvGrpSpPr>
                <p:grpSpPr bwMode="auto">
                  <a:xfrm>
                    <a:off x="720" y="1392"/>
                    <a:ext cx="480" cy="706"/>
                    <a:chOff x="816" y="2112"/>
                    <a:chExt cx="480" cy="706"/>
                  </a:xfrm>
                </p:grpSpPr>
                <p:sp>
                  <p:nvSpPr>
                    <p:cNvPr id="12500" name="Oval 7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501" name="Oval 7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91" name="Group 79"/>
                  <p:cNvGrpSpPr>
                    <a:grpSpLocks/>
                  </p:cNvGrpSpPr>
                  <p:nvPr/>
                </p:nvGrpSpPr>
                <p:grpSpPr bwMode="auto">
                  <a:xfrm>
                    <a:off x="1488" y="1392"/>
                    <a:ext cx="480" cy="706"/>
                    <a:chOff x="816" y="2112"/>
                    <a:chExt cx="480" cy="706"/>
                  </a:xfrm>
                </p:grpSpPr>
                <p:sp>
                  <p:nvSpPr>
                    <p:cNvPr id="12498" name="Oval 8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99" name="Oval 8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92" name="Group 82"/>
                  <p:cNvGrpSpPr>
                    <a:grpSpLocks/>
                  </p:cNvGrpSpPr>
                  <p:nvPr/>
                </p:nvGrpSpPr>
                <p:grpSpPr bwMode="auto">
                  <a:xfrm flipV="1">
                    <a:off x="1104" y="1440"/>
                    <a:ext cx="480" cy="706"/>
                    <a:chOff x="816" y="2112"/>
                    <a:chExt cx="480" cy="706"/>
                  </a:xfrm>
                </p:grpSpPr>
                <p:sp>
                  <p:nvSpPr>
                    <p:cNvPr id="12496" name="Oval 8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97" name="Oval 8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93" name="Group 85"/>
                  <p:cNvGrpSpPr>
                    <a:grpSpLocks/>
                  </p:cNvGrpSpPr>
                  <p:nvPr/>
                </p:nvGrpSpPr>
                <p:grpSpPr bwMode="auto">
                  <a:xfrm flipV="1">
                    <a:off x="1872" y="1440"/>
                    <a:ext cx="480" cy="706"/>
                    <a:chOff x="816" y="2112"/>
                    <a:chExt cx="480" cy="706"/>
                  </a:xfrm>
                </p:grpSpPr>
                <p:sp>
                  <p:nvSpPr>
                    <p:cNvPr id="12494" name="Oval 86"/>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95" name="Oval 87"/>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12434" name="Group 88"/>
              <p:cNvGrpSpPr>
                <a:grpSpLocks/>
              </p:cNvGrpSpPr>
              <p:nvPr/>
            </p:nvGrpSpPr>
            <p:grpSpPr bwMode="auto">
              <a:xfrm>
                <a:off x="1104" y="1776"/>
                <a:ext cx="1632" cy="1426"/>
                <a:chOff x="720" y="1392"/>
                <a:chExt cx="1632" cy="1426"/>
              </a:xfrm>
            </p:grpSpPr>
            <p:grpSp>
              <p:nvGrpSpPr>
                <p:cNvPr id="12462" name="Group 89"/>
                <p:cNvGrpSpPr>
                  <a:grpSpLocks/>
                </p:cNvGrpSpPr>
                <p:nvPr/>
              </p:nvGrpSpPr>
              <p:grpSpPr bwMode="auto">
                <a:xfrm>
                  <a:off x="720" y="1392"/>
                  <a:ext cx="1632" cy="754"/>
                  <a:chOff x="720" y="1392"/>
                  <a:chExt cx="1632" cy="754"/>
                </a:xfrm>
              </p:grpSpPr>
              <p:grpSp>
                <p:nvGrpSpPr>
                  <p:cNvPr id="12476" name="Group 90"/>
                  <p:cNvGrpSpPr>
                    <a:grpSpLocks/>
                  </p:cNvGrpSpPr>
                  <p:nvPr/>
                </p:nvGrpSpPr>
                <p:grpSpPr bwMode="auto">
                  <a:xfrm>
                    <a:off x="720" y="1392"/>
                    <a:ext cx="480" cy="706"/>
                    <a:chOff x="816" y="2112"/>
                    <a:chExt cx="480" cy="706"/>
                  </a:xfrm>
                </p:grpSpPr>
                <p:sp>
                  <p:nvSpPr>
                    <p:cNvPr id="12486" name="Oval 9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87" name="Oval 9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77" name="Group 93"/>
                  <p:cNvGrpSpPr>
                    <a:grpSpLocks/>
                  </p:cNvGrpSpPr>
                  <p:nvPr/>
                </p:nvGrpSpPr>
                <p:grpSpPr bwMode="auto">
                  <a:xfrm>
                    <a:off x="1488" y="1392"/>
                    <a:ext cx="480" cy="706"/>
                    <a:chOff x="816" y="2112"/>
                    <a:chExt cx="480" cy="706"/>
                  </a:xfrm>
                </p:grpSpPr>
                <p:sp>
                  <p:nvSpPr>
                    <p:cNvPr id="12484" name="Oval 9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85" name="Oval 9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78" name="Group 96"/>
                  <p:cNvGrpSpPr>
                    <a:grpSpLocks/>
                  </p:cNvGrpSpPr>
                  <p:nvPr/>
                </p:nvGrpSpPr>
                <p:grpSpPr bwMode="auto">
                  <a:xfrm flipV="1">
                    <a:off x="1104" y="1440"/>
                    <a:ext cx="480" cy="706"/>
                    <a:chOff x="816" y="2112"/>
                    <a:chExt cx="480" cy="706"/>
                  </a:xfrm>
                </p:grpSpPr>
                <p:sp>
                  <p:nvSpPr>
                    <p:cNvPr id="12482" name="Oval 9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83" name="Oval 9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79" name="Group 99"/>
                  <p:cNvGrpSpPr>
                    <a:grpSpLocks/>
                  </p:cNvGrpSpPr>
                  <p:nvPr/>
                </p:nvGrpSpPr>
                <p:grpSpPr bwMode="auto">
                  <a:xfrm flipV="1">
                    <a:off x="1872" y="1440"/>
                    <a:ext cx="480" cy="706"/>
                    <a:chOff x="816" y="2112"/>
                    <a:chExt cx="480" cy="706"/>
                  </a:xfrm>
                </p:grpSpPr>
                <p:sp>
                  <p:nvSpPr>
                    <p:cNvPr id="12480" name="Oval 10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81" name="Oval 10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2463" name="Group 102"/>
                <p:cNvGrpSpPr>
                  <a:grpSpLocks/>
                </p:cNvGrpSpPr>
                <p:nvPr/>
              </p:nvGrpSpPr>
              <p:grpSpPr bwMode="auto">
                <a:xfrm>
                  <a:off x="720" y="2064"/>
                  <a:ext cx="1632" cy="754"/>
                  <a:chOff x="720" y="1392"/>
                  <a:chExt cx="1632" cy="754"/>
                </a:xfrm>
              </p:grpSpPr>
              <p:grpSp>
                <p:nvGrpSpPr>
                  <p:cNvPr id="12464" name="Group 103"/>
                  <p:cNvGrpSpPr>
                    <a:grpSpLocks/>
                  </p:cNvGrpSpPr>
                  <p:nvPr/>
                </p:nvGrpSpPr>
                <p:grpSpPr bwMode="auto">
                  <a:xfrm>
                    <a:off x="720" y="1392"/>
                    <a:ext cx="480" cy="706"/>
                    <a:chOff x="816" y="2112"/>
                    <a:chExt cx="480" cy="706"/>
                  </a:xfrm>
                </p:grpSpPr>
                <p:sp>
                  <p:nvSpPr>
                    <p:cNvPr id="12474" name="Oval 10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75" name="Oval 10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65" name="Group 106"/>
                  <p:cNvGrpSpPr>
                    <a:grpSpLocks/>
                  </p:cNvGrpSpPr>
                  <p:nvPr/>
                </p:nvGrpSpPr>
                <p:grpSpPr bwMode="auto">
                  <a:xfrm>
                    <a:off x="1488" y="1392"/>
                    <a:ext cx="480" cy="706"/>
                    <a:chOff x="816" y="2112"/>
                    <a:chExt cx="480" cy="706"/>
                  </a:xfrm>
                </p:grpSpPr>
                <p:sp>
                  <p:nvSpPr>
                    <p:cNvPr id="12472" name="Oval 10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73" name="Oval 10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66" name="Group 109"/>
                  <p:cNvGrpSpPr>
                    <a:grpSpLocks/>
                  </p:cNvGrpSpPr>
                  <p:nvPr/>
                </p:nvGrpSpPr>
                <p:grpSpPr bwMode="auto">
                  <a:xfrm flipV="1">
                    <a:off x="1104" y="1440"/>
                    <a:ext cx="480" cy="706"/>
                    <a:chOff x="816" y="2112"/>
                    <a:chExt cx="480" cy="706"/>
                  </a:xfrm>
                </p:grpSpPr>
                <p:sp>
                  <p:nvSpPr>
                    <p:cNvPr id="12470" name="Oval 11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71" name="Oval 11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67" name="Group 112"/>
                  <p:cNvGrpSpPr>
                    <a:grpSpLocks/>
                  </p:cNvGrpSpPr>
                  <p:nvPr/>
                </p:nvGrpSpPr>
                <p:grpSpPr bwMode="auto">
                  <a:xfrm flipV="1">
                    <a:off x="1872" y="1440"/>
                    <a:ext cx="480" cy="706"/>
                    <a:chOff x="816" y="2112"/>
                    <a:chExt cx="480" cy="706"/>
                  </a:xfrm>
                </p:grpSpPr>
                <p:sp>
                  <p:nvSpPr>
                    <p:cNvPr id="12468" name="Oval 113"/>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69" name="Oval 114"/>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nvGrpSpPr>
              <p:cNvPr id="12435" name="Group 115"/>
              <p:cNvGrpSpPr>
                <a:grpSpLocks/>
              </p:cNvGrpSpPr>
              <p:nvPr/>
            </p:nvGrpSpPr>
            <p:grpSpPr bwMode="auto">
              <a:xfrm flipV="1">
                <a:off x="1248" y="1920"/>
                <a:ext cx="1632" cy="1426"/>
                <a:chOff x="720" y="1392"/>
                <a:chExt cx="1632" cy="1426"/>
              </a:xfrm>
            </p:grpSpPr>
            <p:grpSp>
              <p:nvGrpSpPr>
                <p:cNvPr id="12436" name="Group 116"/>
                <p:cNvGrpSpPr>
                  <a:grpSpLocks/>
                </p:cNvGrpSpPr>
                <p:nvPr/>
              </p:nvGrpSpPr>
              <p:grpSpPr bwMode="auto">
                <a:xfrm>
                  <a:off x="720" y="1392"/>
                  <a:ext cx="1632" cy="754"/>
                  <a:chOff x="720" y="1392"/>
                  <a:chExt cx="1632" cy="754"/>
                </a:xfrm>
              </p:grpSpPr>
              <p:grpSp>
                <p:nvGrpSpPr>
                  <p:cNvPr id="12450" name="Group 117"/>
                  <p:cNvGrpSpPr>
                    <a:grpSpLocks/>
                  </p:cNvGrpSpPr>
                  <p:nvPr/>
                </p:nvGrpSpPr>
                <p:grpSpPr bwMode="auto">
                  <a:xfrm>
                    <a:off x="720" y="1392"/>
                    <a:ext cx="480" cy="706"/>
                    <a:chOff x="816" y="2112"/>
                    <a:chExt cx="480" cy="706"/>
                  </a:xfrm>
                </p:grpSpPr>
                <p:sp>
                  <p:nvSpPr>
                    <p:cNvPr id="12460" name="Oval 118"/>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61" name="Oval 119"/>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51" name="Group 120"/>
                  <p:cNvGrpSpPr>
                    <a:grpSpLocks/>
                  </p:cNvGrpSpPr>
                  <p:nvPr/>
                </p:nvGrpSpPr>
                <p:grpSpPr bwMode="auto">
                  <a:xfrm>
                    <a:off x="1488" y="1392"/>
                    <a:ext cx="480" cy="706"/>
                    <a:chOff x="816" y="2112"/>
                    <a:chExt cx="480" cy="706"/>
                  </a:xfrm>
                </p:grpSpPr>
                <p:sp>
                  <p:nvSpPr>
                    <p:cNvPr id="12458" name="Oval 12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59" name="Oval 12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52" name="Group 123"/>
                  <p:cNvGrpSpPr>
                    <a:grpSpLocks/>
                  </p:cNvGrpSpPr>
                  <p:nvPr/>
                </p:nvGrpSpPr>
                <p:grpSpPr bwMode="auto">
                  <a:xfrm flipV="1">
                    <a:off x="1104" y="1440"/>
                    <a:ext cx="480" cy="706"/>
                    <a:chOff x="816" y="2112"/>
                    <a:chExt cx="480" cy="706"/>
                  </a:xfrm>
                </p:grpSpPr>
                <p:sp>
                  <p:nvSpPr>
                    <p:cNvPr id="12456" name="Oval 12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57" name="Oval 12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53" name="Group 126"/>
                  <p:cNvGrpSpPr>
                    <a:grpSpLocks/>
                  </p:cNvGrpSpPr>
                  <p:nvPr/>
                </p:nvGrpSpPr>
                <p:grpSpPr bwMode="auto">
                  <a:xfrm flipV="1">
                    <a:off x="1872" y="1440"/>
                    <a:ext cx="480" cy="706"/>
                    <a:chOff x="816" y="2112"/>
                    <a:chExt cx="480" cy="706"/>
                  </a:xfrm>
                </p:grpSpPr>
                <p:sp>
                  <p:nvSpPr>
                    <p:cNvPr id="12454" name="Oval 12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55" name="Oval 12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2437" name="Group 129"/>
                <p:cNvGrpSpPr>
                  <a:grpSpLocks/>
                </p:cNvGrpSpPr>
                <p:nvPr/>
              </p:nvGrpSpPr>
              <p:grpSpPr bwMode="auto">
                <a:xfrm>
                  <a:off x="720" y="2064"/>
                  <a:ext cx="1632" cy="754"/>
                  <a:chOff x="720" y="1392"/>
                  <a:chExt cx="1632" cy="754"/>
                </a:xfrm>
              </p:grpSpPr>
              <p:grpSp>
                <p:nvGrpSpPr>
                  <p:cNvPr id="12438" name="Group 130"/>
                  <p:cNvGrpSpPr>
                    <a:grpSpLocks/>
                  </p:cNvGrpSpPr>
                  <p:nvPr/>
                </p:nvGrpSpPr>
                <p:grpSpPr bwMode="auto">
                  <a:xfrm>
                    <a:off x="720" y="1392"/>
                    <a:ext cx="480" cy="706"/>
                    <a:chOff x="816" y="2112"/>
                    <a:chExt cx="480" cy="706"/>
                  </a:xfrm>
                </p:grpSpPr>
                <p:sp>
                  <p:nvSpPr>
                    <p:cNvPr id="12448" name="Oval 131"/>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49" name="Oval 132"/>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39" name="Group 133"/>
                  <p:cNvGrpSpPr>
                    <a:grpSpLocks/>
                  </p:cNvGrpSpPr>
                  <p:nvPr/>
                </p:nvGrpSpPr>
                <p:grpSpPr bwMode="auto">
                  <a:xfrm>
                    <a:off x="1488" y="1392"/>
                    <a:ext cx="480" cy="706"/>
                    <a:chOff x="816" y="2112"/>
                    <a:chExt cx="480" cy="706"/>
                  </a:xfrm>
                </p:grpSpPr>
                <p:sp>
                  <p:nvSpPr>
                    <p:cNvPr id="12446" name="Oval 134"/>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47" name="Oval 135"/>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40" name="Group 136"/>
                  <p:cNvGrpSpPr>
                    <a:grpSpLocks/>
                  </p:cNvGrpSpPr>
                  <p:nvPr/>
                </p:nvGrpSpPr>
                <p:grpSpPr bwMode="auto">
                  <a:xfrm flipV="1">
                    <a:off x="1104" y="1440"/>
                    <a:ext cx="480" cy="706"/>
                    <a:chOff x="816" y="2112"/>
                    <a:chExt cx="480" cy="706"/>
                  </a:xfrm>
                </p:grpSpPr>
                <p:sp>
                  <p:nvSpPr>
                    <p:cNvPr id="12444" name="Oval 137"/>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45" name="Oval 138"/>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441" name="Group 139"/>
                  <p:cNvGrpSpPr>
                    <a:grpSpLocks/>
                  </p:cNvGrpSpPr>
                  <p:nvPr/>
                </p:nvGrpSpPr>
                <p:grpSpPr bwMode="auto">
                  <a:xfrm flipV="1">
                    <a:off x="1872" y="1440"/>
                    <a:ext cx="480" cy="706"/>
                    <a:chOff x="816" y="2112"/>
                    <a:chExt cx="480" cy="706"/>
                  </a:xfrm>
                </p:grpSpPr>
                <p:sp>
                  <p:nvSpPr>
                    <p:cNvPr id="12442" name="Oval 140"/>
                    <p:cNvSpPr>
                      <a:spLocks noChangeArrowheads="1"/>
                    </p:cNvSpPr>
                    <p:nvPr/>
                  </p:nvSpPr>
                  <p:spPr bwMode="auto">
                    <a:xfrm>
                      <a:off x="912" y="2544"/>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43" name="Oval 141"/>
                    <p:cNvSpPr>
                      <a:spLocks noChangeArrowheads="1"/>
                    </p:cNvSpPr>
                    <p:nvPr/>
                  </p:nvSpPr>
                  <p:spPr bwMode="auto">
                    <a:xfrm>
                      <a:off x="816" y="2112"/>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grpSp>
        <p:sp>
          <p:nvSpPr>
            <p:cNvPr id="12417" name="Text Box 142"/>
            <p:cNvSpPr txBox="1">
              <a:spLocks noChangeArrowheads="1"/>
            </p:cNvSpPr>
            <p:nvPr/>
          </p:nvSpPr>
          <p:spPr bwMode="auto">
            <a:xfrm>
              <a:off x="864" y="720"/>
              <a:ext cx="26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400">
                  <a:solidFill>
                    <a:schemeClr val="bg2"/>
                  </a:solidFill>
                  <a:latin typeface="Times New Roman" panose="02020603050405020304" pitchFamily="18" charset="0"/>
                </a:rPr>
                <a:t>e-</a:t>
              </a:r>
            </a:p>
          </p:txBody>
        </p:sp>
        <p:sp>
          <p:nvSpPr>
            <p:cNvPr id="12418" name="Oval 143"/>
            <p:cNvSpPr>
              <a:spLocks noChangeArrowheads="1"/>
            </p:cNvSpPr>
            <p:nvPr/>
          </p:nvSpPr>
          <p:spPr bwMode="auto">
            <a:xfrm>
              <a:off x="1227" y="911"/>
              <a:ext cx="217" cy="198"/>
            </a:xfrm>
            <a:prstGeom prst="ellipse">
              <a:avLst/>
            </a:prstGeom>
            <a:gradFill rotWithShape="0">
              <a:gsLst>
                <a:gs pos="0">
                  <a:srgbClr val="99CC00"/>
                </a:gs>
                <a:gs pos="100000">
                  <a:srgbClr val="253200"/>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19" name="Oval 144"/>
            <p:cNvSpPr>
              <a:spLocks noChangeArrowheads="1"/>
            </p:cNvSpPr>
            <p:nvPr/>
          </p:nvSpPr>
          <p:spPr bwMode="auto">
            <a:xfrm>
              <a:off x="432" y="842"/>
              <a:ext cx="361" cy="322"/>
            </a:xfrm>
            <a:prstGeom prst="ellipse">
              <a:avLst/>
            </a:prstGeom>
            <a:gradFill rotWithShape="0">
              <a:gsLst>
                <a:gs pos="0">
                  <a:srgbClr val="666699"/>
                </a:gs>
                <a:gs pos="100000">
                  <a:srgbClr val="1C1C2A"/>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20" name="Line 145"/>
            <p:cNvSpPr>
              <a:spLocks noChangeShapeType="1"/>
            </p:cNvSpPr>
            <p:nvPr/>
          </p:nvSpPr>
          <p:spPr bwMode="auto">
            <a:xfrm>
              <a:off x="866" y="981"/>
              <a:ext cx="325" cy="0"/>
            </a:xfrm>
            <a:prstGeom prst="line">
              <a:avLst/>
            </a:prstGeom>
            <a:noFill/>
            <a:ln w="38100">
              <a:solidFill>
                <a:srgbClr val="000000"/>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grpSp>
          <p:nvGrpSpPr>
            <p:cNvPr id="12421" name="Group 146"/>
            <p:cNvGrpSpPr>
              <a:grpSpLocks/>
            </p:cNvGrpSpPr>
            <p:nvPr/>
          </p:nvGrpSpPr>
          <p:grpSpPr bwMode="auto">
            <a:xfrm flipH="1">
              <a:off x="504" y="1327"/>
              <a:ext cx="1048" cy="610"/>
              <a:chOff x="3216" y="2160"/>
              <a:chExt cx="1344" cy="844"/>
            </a:xfrm>
          </p:grpSpPr>
          <p:sp>
            <p:nvSpPr>
              <p:cNvPr id="12427" name="Oval 147"/>
              <p:cNvSpPr>
                <a:spLocks noChangeArrowheads="1"/>
              </p:cNvSpPr>
              <p:nvPr/>
            </p:nvSpPr>
            <p:spPr bwMode="auto">
              <a:xfrm flipV="1">
                <a:off x="4272" y="2236"/>
                <a:ext cx="288" cy="274"/>
              </a:xfrm>
              <a:prstGeom prst="ellipse">
                <a:avLst/>
              </a:prstGeom>
              <a:gradFill rotWithShape="0">
                <a:gsLst>
                  <a:gs pos="0">
                    <a:srgbClr val="666699"/>
                  </a:gs>
                  <a:gs pos="100000">
                    <a:srgbClr val="222233"/>
                  </a:gs>
                </a:gsLst>
                <a:lin ang="5400000" scaled="1"/>
              </a:gradFill>
              <a:ln>
                <a:noFill/>
              </a:ln>
              <a:extLst>
                <a:ext uri="{91240B29-F687-4F45-9708-019B960494DF}">
                  <a14:hiddenLine xmlns:a14="http://schemas.microsoft.com/office/drawing/2010/main" w="28575">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28" name="Oval 148"/>
              <p:cNvSpPr>
                <a:spLocks noChangeArrowheads="1"/>
              </p:cNvSpPr>
              <p:nvPr/>
            </p:nvSpPr>
            <p:spPr bwMode="auto">
              <a:xfrm flipV="1">
                <a:off x="3216" y="2160"/>
                <a:ext cx="480" cy="446"/>
              </a:xfrm>
              <a:prstGeom prst="ellipse">
                <a:avLst/>
              </a:prstGeom>
              <a:gradFill rotWithShape="0">
                <a:gsLst>
                  <a:gs pos="0">
                    <a:srgbClr val="99CC00"/>
                  </a:gs>
                  <a:gs pos="100000">
                    <a:srgbClr val="2A3800"/>
                  </a:gs>
                </a:gsLst>
                <a:lin ang="5400000" scaled="1"/>
              </a:gradFill>
              <a:ln>
                <a:noFill/>
              </a:ln>
              <a:extLst>
                <a:ext uri="{91240B29-F687-4F45-9708-019B960494DF}">
                  <a14:hiddenLine xmlns:a14="http://schemas.microsoft.com/office/drawing/2010/main" w="28575">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29" name="Freeform 149"/>
              <p:cNvSpPr>
                <a:spLocks/>
              </p:cNvSpPr>
              <p:nvPr/>
            </p:nvSpPr>
            <p:spPr bwMode="auto">
              <a:xfrm flipH="1">
                <a:off x="3984" y="2332"/>
                <a:ext cx="288" cy="432"/>
              </a:xfrm>
              <a:custGeom>
                <a:avLst/>
                <a:gdLst>
                  <a:gd name="T0" fmla="*/ 0 w 384"/>
                  <a:gd name="T1" fmla="*/ 39 h 400"/>
                  <a:gd name="T2" fmla="*/ 4 w 384"/>
                  <a:gd name="T3" fmla="*/ 39 h 400"/>
                  <a:gd name="T4" fmla="*/ 8 w 384"/>
                  <a:gd name="T5" fmla="*/ 280 h 400"/>
                  <a:gd name="T6" fmla="*/ 13 w 384"/>
                  <a:gd name="T7" fmla="*/ 1008 h 400"/>
                  <a:gd name="T8" fmla="*/ 0 60000 65536"/>
                  <a:gd name="T9" fmla="*/ 0 60000 65536"/>
                  <a:gd name="T10" fmla="*/ 0 60000 65536"/>
                  <a:gd name="T11" fmla="*/ 0 60000 65536"/>
                  <a:gd name="T12" fmla="*/ 0 w 384"/>
                  <a:gd name="T13" fmla="*/ 0 h 400"/>
                  <a:gd name="T14" fmla="*/ 384 w 384"/>
                  <a:gd name="T15" fmla="*/ 400 h 400"/>
                </a:gdLst>
                <a:ahLst/>
                <a:cxnLst>
                  <a:cxn ang="T8">
                    <a:pos x="T0" y="T1"/>
                  </a:cxn>
                  <a:cxn ang="T9">
                    <a:pos x="T2" y="T3"/>
                  </a:cxn>
                  <a:cxn ang="T10">
                    <a:pos x="T4" y="T5"/>
                  </a:cxn>
                  <a:cxn ang="T11">
                    <a:pos x="T6" y="T7"/>
                  </a:cxn>
                </a:cxnLst>
                <a:rect l="T12" t="T13" r="T14" b="T15"/>
                <a:pathLst>
                  <a:path w="384" h="400">
                    <a:moveTo>
                      <a:pt x="0" y="16"/>
                    </a:moveTo>
                    <a:cubicBezTo>
                      <a:pt x="28" y="8"/>
                      <a:pt x="56" y="0"/>
                      <a:pt x="96" y="16"/>
                    </a:cubicBezTo>
                    <a:cubicBezTo>
                      <a:pt x="136" y="32"/>
                      <a:pt x="192" y="48"/>
                      <a:pt x="240" y="112"/>
                    </a:cubicBezTo>
                    <a:cubicBezTo>
                      <a:pt x="288" y="176"/>
                      <a:pt x="360" y="352"/>
                      <a:pt x="384" y="400"/>
                    </a:cubicBezTo>
                  </a:path>
                </a:pathLst>
              </a:custGeom>
              <a:noFill/>
              <a:ln w="28575" cap="flat" cmpd="sng">
                <a:solidFill>
                  <a:schemeClr val="tx1"/>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12430" name="Freeform 150"/>
              <p:cNvSpPr>
                <a:spLocks/>
              </p:cNvSpPr>
              <p:nvPr/>
            </p:nvSpPr>
            <p:spPr bwMode="auto">
              <a:xfrm>
                <a:off x="3696" y="2332"/>
                <a:ext cx="288" cy="432"/>
              </a:xfrm>
              <a:custGeom>
                <a:avLst/>
                <a:gdLst>
                  <a:gd name="T0" fmla="*/ 0 w 384"/>
                  <a:gd name="T1" fmla="*/ 39 h 400"/>
                  <a:gd name="T2" fmla="*/ 4 w 384"/>
                  <a:gd name="T3" fmla="*/ 39 h 400"/>
                  <a:gd name="T4" fmla="*/ 8 w 384"/>
                  <a:gd name="T5" fmla="*/ 280 h 400"/>
                  <a:gd name="T6" fmla="*/ 13 w 384"/>
                  <a:gd name="T7" fmla="*/ 1008 h 400"/>
                  <a:gd name="T8" fmla="*/ 0 60000 65536"/>
                  <a:gd name="T9" fmla="*/ 0 60000 65536"/>
                  <a:gd name="T10" fmla="*/ 0 60000 65536"/>
                  <a:gd name="T11" fmla="*/ 0 60000 65536"/>
                  <a:gd name="T12" fmla="*/ 0 w 384"/>
                  <a:gd name="T13" fmla="*/ 0 h 400"/>
                  <a:gd name="T14" fmla="*/ 384 w 384"/>
                  <a:gd name="T15" fmla="*/ 400 h 400"/>
                </a:gdLst>
                <a:ahLst/>
                <a:cxnLst>
                  <a:cxn ang="T8">
                    <a:pos x="T0" y="T1"/>
                  </a:cxn>
                  <a:cxn ang="T9">
                    <a:pos x="T2" y="T3"/>
                  </a:cxn>
                  <a:cxn ang="T10">
                    <a:pos x="T4" y="T5"/>
                  </a:cxn>
                  <a:cxn ang="T11">
                    <a:pos x="T6" y="T7"/>
                  </a:cxn>
                </a:cxnLst>
                <a:rect l="T12" t="T13" r="T14" b="T15"/>
                <a:pathLst>
                  <a:path w="384" h="400">
                    <a:moveTo>
                      <a:pt x="0" y="16"/>
                    </a:moveTo>
                    <a:cubicBezTo>
                      <a:pt x="28" y="8"/>
                      <a:pt x="56" y="0"/>
                      <a:pt x="96" y="16"/>
                    </a:cubicBezTo>
                    <a:cubicBezTo>
                      <a:pt x="136" y="32"/>
                      <a:pt x="192" y="48"/>
                      <a:pt x="240" y="112"/>
                    </a:cubicBezTo>
                    <a:cubicBezTo>
                      <a:pt x="288" y="176"/>
                      <a:pt x="360" y="352"/>
                      <a:pt x="384" y="400"/>
                    </a:cubicBezTo>
                  </a:path>
                </a:pathLst>
              </a:custGeom>
              <a:noFill/>
              <a:ln w="28575" cap="flat" cmpd="sng">
                <a:solidFill>
                  <a:schemeClr val="tx1"/>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12431" name="Line 151"/>
              <p:cNvSpPr>
                <a:spLocks noChangeShapeType="1"/>
              </p:cNvSpPr>
              <p:nvPr/>
            </p:nvSpPr>
            <p:spPr bwMode="auto">
              <a:xfrm>
                <a:off x="3984" y="2764"/>
                <a:ext cx="0" cy="240"/>
              </a:xfrm>
              <a:prstGeom prst="line">
                <a:avLst/>
              </a:prstGeom>
              <a:noFill/>
              <a:ln w="28575">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grpSp>
        <p:sp>
          <p:nvSpPr>
            <p:cNvPr id="12422" name="Line 152"/>
            <p:cNvSpPr>
              <a:spLocks noChangeShapeType="1"/>
            </p:cNvSpPr>
            <p:nvPr/>
          </p:nvSpPr>
          <p:spPr bwMode="auto">
            <a:xfrm>
              <a:off x="938" y="1119"/>
              <a:ext cx="0" cy="278"/>
            </a:xfrm>
            <a:prstGeom prst="line">
              <a:avLst/>
            </a:prstGeom>
            <a:noFill/>
            <a:ln w="38100">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fr-CA"/>
            </a:p>
          </p:txBody>
        </p:sp>
        <p:sp>
          <p:nvSpPr>
            <p:cNvPr id="12423" name="Text Box 153"/>
            <p:cNvSpPr txBox="1">
              <a:spLocks noChangeArrowheads="1"/>
            </p:cNvSpPr>
            <p:nvPr/>
          </p:nvSpPr>
          <p:spPr bwMode="auto">
            <a:xfrm>
              <a:off x="463" y="889"/>
              <a:ext cx="3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Na</a:t>
              </a:r>
            </a:p>
          </p:txBody>
        </p:sp>
        <p:sp>
          <p:nvSpPr>
            <p:cNvPr id="12424" name="Rectangle 154"/>
            <p:cNvSpPr>
              <a:spLocks noChangeArrowheads="1"/>
            </p:cNvSpPr>
            <p:nvPr/>
          </p:nvSpPr>
          <p:spPr bwMode="auto">
            <a:xfrm>
              <a:off x="472" y="1389"/>
              <a:ext cx="32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600" b="1">
                  <a:latin typeface="Times New Roman" panose="02020603050405020304" pitchFamily="18" charset="0"/>
                </a:rPr>
                <a:t>Na</a:t>
              </a:r>
              <a:r>
                <a:rPr lang="fr-FR" altLang="fr-FR" sz="1600" b="1" baseline="30000">
                  <a:latin typeface="Times New Roman" panose="02020603050405020304" pitchFamily="18" charset="0"/>
                </a:rPr>
                <a:t>+</a:t>
              </a:r>
            </a:p>
          </p:txBody>
        </p:sp>
        <p:sp>
          <p:nvSpPr>
            <p:cNvPr id="12425" name="Rectangle 155"/>
            <p:cNvSpPr>
              <a:spLocks noChangeArrowheads="1"/>
            </p:cNvSpPr>
            <p:nvPr/>
          </p:nvSpPr>
          <p:spPr bwMode="auto">
            <a:xfrm>
              <a:off x="1232" y="1389"/>
              <a:ext cx="273"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600" b="1">
                  <a:latin typeface="Times New Roman" panose="02020603050405020304" pitchFamily="18" charset="0"/>
                </a:rPr>
                <a:t>Cl</a:t>
              </a:r>
              <a:r>
                <a:rPr lang="fr-FR" altLang="fr-FR" sz="1600" b="1" baseline="30000">
                  <a:latin typeface="Times New Roman" panose="02020603050405020304" pitchFamily="18" charset="0"/>
                </a:rPr>
                <a:t>-</a:t>
              </a:r>
            </a:p>
          </p:txBody>
        </p:sp>
        <p:sp>
          <p:nvSpPr>
            <p:cNvPr id="12426" name="Rectangle 156"/>
            <p:cNvSpPr>
              <a:spLocks noChangeArrowheads="1"/>
            </p:cNvSpPr>
            <p:nvPr/>
          </p:nvSpPr>
          <p:spPr bwMode="auto">
            <a:xfrm>
              <a:off x="1192" y="882"/>
              <a:ext cx="2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2000" b="1">
                  <a:latin typeface="Times New Roman" panose="02020603050405020304" pitchFamily="18" charset="0"/>
                </a:rPr>
                <a:t>Cl</a:t>
              </a:r>
              <a:endParaRPr lang="fr-FR" altLang="fr-FR" sz="2000" b="1" baseline="30000">
                <a:latin typeface="Times New Roman" panose="02020603050405020304" pitchFamily="18" charset="0"/>
              </a:endParaRPr>
            </a:p>
          </p:txBody>
        </p:sp>
      </p:grpSp>
      <p:grpSp>
        <p:nvGrpSpPr>
          <p:cNvPr id="12574" name="Group 157"/>
          <p:cNvGrpSpPr>
            <a:grpSpLocks/>
          </p:cNvGrpSpPr>
          <p:nvPr/>
        </p:nvGrpSpPr>
        <p:grpSpPr bwMode="auto">
          <a:xfrm>
            <a:off x="6172200" y="1295400"/>
            <a:ext cx="2746375" cy="4419600"/>
            <a:chOff x="3888" y="816"/>
            <a:chExt cx="1730" cy="2784"/>
          </a:xfrm>
        </p:grpSpPr>
        <p:sp>
          <p:nvSpPr>
            <p:cNvPr id="12300" name="Rectangle 158"/>
            <p:cNvSpPr>
              <a:spLocks noChangeArrowheads="1"/>
            </p:cNvSpPr>
            <p:nvPr/>
          </p:nvSpPr>
          <p:spPr bwMode="auto">
            <a:xfrm>
              <a:off x="3888" y="816"/>
              <a:ext cx="1728" cy="2784"/>
            </a:xfrm>
            <a:prstGeom prst="rect">
              <a:avLst/>
            </a:prstGeom>
            <a:solidFill>
              <a:srgbClr val="C0C0C0"/>
            </a:solidFill>
            <a:ln w="12700">
              <a:solidFill>
                <a:schemeClr val="tx1"/>
              </a:solidFill>
              <a:miter lim="800000"/>
              <a:headEnd type="none" w="sm" len="sm"/>
              <a:tailEnd type="none" w="sm" len="sm"/>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fr-FR" altLang="fr-FR" sz="2000" b="1">
                <a:latin typeface="Times New Roman" panose="02020603050405020304" pitchFamily="18" charset="0"/>
              </a:endParaRPr>
            </a:p>
            <a:p>
              <a:pPr algn="ctr" eaLnBrk="1" hangingPunct="1">
                <a:spcBef>
                  <a:spcPct val="0"/>
                </a:spcBef>
                <a:buFontTx/>
                <a:buNone/>
              </a:pPr>
              <a:r>
                <a:rPr lang="fr-FR" altLang="fr-FR" sz="1800" b="1">
                  <a:latin typeface="Times New Roman" panose="02020603050405020304" pitchFamily="18" charset="0"/>
                </a:rPr>
                <a:t>Fe Fe</a:t>
              </a:r>
            </a:p>
          </p:txBody>
        </p:sp>
        <p:grpSp>
          <p:nvGrpSpPr>
            <p:cNvPr id="12301" name="Group 159"/>
            <p:cNvGrpSpPr>
              <a:grpSpLocks/>
            </p:cNvGrpSpPr>
            <p:nvPr/>
          </p:nvGrpSpPr>
          <p:grpSpPr bwMode="auto">
            <a:xfrm>
              <a:off x="3936" y="2064"/>
              <a:ext cx="1632" cy="1392"/>
              <a:chOff x="4032" y="1344"/>
              <a:chExt cx="1872" cy="1680"/>
            </a:xfrm>
          </p:grpSpPr>
          <p:grpSp>
            <p:nvGrpSpPr>
              <p:cNvPr id="12310" name="Group 160"/>
              <p:cNvGrpSpPr>
                <a:grpSpLocks/>
              </p:cNvGrpSpPr>
              <p:nvPr/>
            </p:nvGrpSpPr>
            <p:grpSpPr bwMode="auto">
              <a:xfrm>
                <a:off x="4032" y="1344"/>
                <a:ext cx="1440" cy="1296"/>
                <a:chOff x="4032" y="1344"/>
                <a:chExt cx="1440" cy="1296"/>
              </a:xfrm>
            </p:grpSpPr>
            <p:grpSp>
              <p:nvGrpSpPr>
                <p:cNvPr id="12395" name="Group 161"/>
                <p:cNvGrpSpPr>
                  <a:grpSpLocks/>
                </p:cNvGrpSpPr>
                <p:nvPr/>
              </p:nvGrpSpPr>
              <p:grpSpPr bwMode="auto">
                <a:xfrm>
                  <a:off x="4032" y="1344"/>
                  <a:ext cx="1440" cy="288"/>
                  <a:chOff x="4032" y="1344"/>
                  <a:chExt cx="1488" cy="288"/>
                </a:xfrm>
              </p:grpSpPr>
              <p:sp>
                <p:nvSpPr>
                  <p:cNvPr id="12411" name="Oval 162"/>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12" name="Oval 163"/>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13" name="Oval 164"/>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14" name="Oval 165"/>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96" name="Group 166"/>
                <p:cNvGrpSpPr>
                  <a:grpSpLocks/>
                </p:cNvGrpSpPr>
                <p:nvPr/>
              </p:nvGrpSpPr>
              <p:grpSpPr bwMode="auto">
                <a:xfrm>
                  <a:off x="4032" y="1680"/>
                  <a:ext cx="1440" cy="288"/>
                  <a:chOff x="4032" y="1344"/>
                  <a:chExt cx="1488" cy="288"/>
                </a:xfrm>
              </p:grpSpPr>
              <p:sp>
                <p:nvSpPr>
                  <p:cNvPr id="12407" name="Oval 167"/>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08" name="Oval 168"/>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09" name="Oval 169"/>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10" name="Oval 170"/>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97" name="Group 171"/>
                <p:cNvGrpSpPr>
                  <a:grpSpLocks/>
                </p:cNvGrpSpPr>
                <p:nvPr/>
              </p:nvGrpSpPr>
              <p:grpSpPr bwMode="auto">
                <a:xfrm>
                  <a:off x="4032" y="2352"/>
                  <a:ext cx="1440" cy="288"/>
                  <a:chOff x="4032" y="1344"/>
                  <a:chExt cx="1488" cy="288"/>
                </a:xfrm>
              </p:grpSpPr>
              <p:sp>
                <p:nvSpPr>
                  <p:cNvPr id="12403" name="Oval 172"/>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04" name="Oval 173"/>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05" name="Oval 174"/>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06" name="Oval 175"/>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98" name="Group 176"/>
                <p:cNvGrpSpPr>
                  <a:grpSpLocks/>
                </p:cNvGrpSpPr>
                <p:nvPr/>
              </p:nvGrpSpPr>
              <p:grpSpPr bwMode="auto">
                <a:xfrm>
                  <a:off x="4032" y="2016"/>
                  <a:ext cx="1440" cy="288"/>
                  <a:chOff x="4032" y="1344"/>
                  <a:chExt cx="1488" cy="288"/>
                </a:xfrm>
              </p:grpSpPr>
              <p:sp>
                <p:nvSpPr>
                  <p:cNvPr id="12399" name="Oval 177"/>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00" name="Oval 178"/>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01" name="Oval 179"/>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402" name="Oval 180"/>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2311" name="Group 181"/>
              <p:cNvGrpSpPr>
                <a:grpSpLocks/>
              </p:cNvGrpSpPr>
              <p:nvPr/>
            </p:nvGrpSpPr>
            <p:grpSpPr bwMode="auto">
              <a:xfrm>
                <a:off x="4128" y="1440"/>
                <a:ext cx="1440" cy="1296"/>
                <a:chOff x="4032" y="1344"/>
                <a:chExt cx="1440" cy="1296"/>
              </a:xfrm>
            </p:grpSpPr>
            <p:grpSp>
              <p:nvGrpSpPr>
                <p:cNvPr id="12375" name="Group 182"/>
                <p:cNvGrpSpPr>
                  <a:grpSpLocks/>
                </p:cNvGrpSpPr>
                <p:nvPr/>
              </p:nvGrpSpPr>
              <p:grpSpPr bwMode="auto">
                <a:xfrm>
                  <a:off x="4032" y="1344"/>
                  <a:ext cx="1440" cy="288"/>
                  <a:chOff x="4032" y="1344"/>
                  <a:chExt cx="1488" cy="288"/>
                </a:xfrm>
              </p:grpSpPr>
              <p:sp>
                <p:nvSpPr>
                  <p:cNvPr id="12391" name="Oval 183"/>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92" name="Oval 184"/>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93" name="Oval 185"/>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94" name="Oval 186"/>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76" name="Group 187"/>
                <p:cNvGrpSpPr>
                  <a:grpSpLocks/>
                </p:cNvGrpSpPr>
                <p:nvPr/>
              </p:nvGrpSpPr>
              <p:grpSpPr bwMode="auto">
                <a:xfrm>
                  <a:off x="4032" y="1680"/>
                  <a:ext cx="1440" cy="288"/>
                  <a:chOff x="4032" y="1344"/>
                  <a:chExt cx="1488" cy="288"/>
                </a:xfrm>
              </p:grpSpPr>
              <p:sp>
                <p:nvSpPr>
                  <p:cNvPr id="12387" name="Oval 188"/>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88" name="Oval 189"/>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89" name="Oval 190"/>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90" name="Oval 191"/>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77" name="Group 192"/>
                <p:cNvGrpSpPr>
                  <a:grpSpLocks/>
                </p:cNvGrpSpPr>
                <p:nvPr/>
              </p:nvGrpSpPr>
              <p:grpSpPr bwMode="auto">
                <a:xfrm>
                  <a:off x="4032" y="2352"/>
                  <a:ext cx="1440" cy="288"/>
                  <a:chOff x="4032" y="1344"/>
                  <a:chExt cx="1488" cy="288"/>
                </a:xfrm>
              </p:grpSpPr>
              <p:sp>
                <p:nvSpPr>
                  <p:cNvPr id="12383" name="Oval 193"/>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84" name="Oval 194"/>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85" name="Oval 195"/>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86" name="Oval 196"/>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78" name="Group 197"/>
                <p:cNvGrpSpPr>
                  <a:grpSpLocks/>
                </p:cNvGrpSpPr>
                <p:nvPr/>
              </p:nvGrpSpPr>
              <p:grpSpPr bwMode="auto">
                <a:xfrm>
                  <a:off x="4032" y="2016"/>
                  <a:ext cx="1440" cy="288"/>
                  <a:chOff x="4032" y="1344"/>
                  <a:chExt cx="1488" cy="288"/>
                </a:xfrm>
              </p:grpSpPr>
              <p:sp>
                <p:nvSpPr>
                  <p:cNvPr id="12379" name="Oval 198"/>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80" name="Oval 199"/>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81" name="Oval 200"/>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82" name="Oval 201"/>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2312" name="Group 202"/>
              <p:cNvGrpSpPr>
                <a:grpSpLocks/>
              </p:cNvGrpSpPr>
              <p:nvPr/>
            </p:nvGrpSpPr>
            <p:grpSpPr bwMode="auto">
              <a:xfrm>
                <a:off x="4224" y="1536"/>
                <a:ext cx="1440" cy="1296"/>
                <a:chOff x="4032" y="1344"/>
                <a:chExt cx="1440" cy="1296"/>
              </a:xfrm>
            </p:grpSpPr>
            <p:grpSp>
              <p:nvGrpSpPr>
                <p:cNvPr id="12355" name="Group 203"/>
                <p:cNvGrpSpPr>
                  <a:grpSpLocks/>
                </p:cNvGrpSpPr>
                <p:nvPr/>
              </p:nvGrpSpPr>
              <p:grpSpPr bwMode="auto">
                <a:xfrm>
                  <a:off x="4032" y="1344"/>
                  <a:ext cx="1440" cy="288"/>
                  <a:chOff x="4032" y="1344"/>
                  <a:chExt cx="1488" cy="288"/>
                </a:xfrm>
              </p:grpSpPr>
              <p:sp>
                <p:nvSpPr>
                  <p:cNvPr id="12371" name="Oval 204"/>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72" name="Oval 205"/>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73" name="Oval 206"/>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74" name="Oval 207"/>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56" name="Group 208"/>
                <p:cNvGrpSpPr>
                  <a:grpSpLocks/>
                </p:cNvGrpSpPr>
                <p:nvPr/>
              </p:nvGrpSpPr>
              <p:grpSpPr bwMode="auto">
                <a:xfrm>
                  <a:off x="4032" y="1680"/>
                  <a:ext cx="1440" cy="288"/>
                  <a:chOff x="4032" y="1344"/>
                  <a:chExt cx="1488" cy="288"/>
                </a:xfrm>
              </p:grpSpPr>
              <p:sp>
                <p:nvSpPr>
                  <p:cNvPr id="12367" name="Oval 209"/>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68" name="Oval 210"/>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69" name="Oval 211"/>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70" name="Oval 212"/>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57" name="Group 213"/>
                <p:cNvGrpSpPr>
                  <a:grpSpLocks/>
                </p:cNvGrpSpPr>
                <p:nvPr/>
              </p:nvGrpSpPr>
              <p:grpSpPr bwMode="auto">
                <a:xfrm>
                  <a:off x="4032" y="2352"/>
                  <a:ext cx="1440" cy="288"/>
                  <a:chOff x="4032" y="1344"/>
                  <a:chExt cx="1488" cy="288"/>
                </a:xfrm>
              </p:grpSpPr>
              <p:sp>
                <p:nvSpPr>
                  <p:cNvPr id="12363" name="Oval 214"/>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64" name="Oval 215"/>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65" name="Oval 216"/>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66" name="Oval 217"/>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58" name="Group 218"/>
                <p:cNvGrpSpPr>
                  <a:grpSpLocks/>
                </p:cNvGrpSpPr>
                <p:nvPr/>
              </p:nvGrpSpPr>
              <p:grpSpPr bwMode="auto">
                <a:xfrm>
                  <a:off x="4032" y="2016"/>
                  <a:ext cx="1440" cy="288"/>
                  <a:chOff x="4032" y="1344"/>
                  <a:chExt cx="1488" cy="288"/>
                </a:xfrm>
              </p:grpSpPr>
              <p:sp>
                <p:nvSpPr>
                  <p:cNvPr id="12359" name="Oval 219"/>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60" name="Oval 220"/>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61" name="Oval 221"/>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62" name="Oval 222"/>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2313" name="Group 223"/>
              <p:cNvGrpSpPr>
                <a:grpSpLocks/>
              </p:cNvGrpSpPr>
              <p:nvPr/>
            </p:nvGrpSpPr>
            <p:grpSpPr bwMode="auto">
              <a:xfrm>
                <a:off x="4320" y="1632"/>
                <a:ext cx="1440" cy="1296"/>
                <a:chOff x="4032" y="1344"/>
                <a:chExt cx="1440" cy="1296"/>
              </a:xfrm>
            </p:grpSpPr>
            <p:grpSp>
              <p:nvGrpSpPr>
                <p:cNvPr id="12335" name="Group 224"/>
                <p:cNvGrpSpPr>
                  <a:grpSpLocks/>
                </p:cNvGrpSpPr>
                <p:nvPr/>
              </p:nvGrpSpPr>
              <p:grpSpPr bwMode="auto">
                <a:xfrm>
                  <a:off x="4032" y="1344"/>
                  <a:ext cx="1440" cy="288"/>
                  <a:chOff x="4032" y="1344"/>
                  <a:chExt cx="1488" cy="288"/>
                </a:xfrm>
              </p:grpSpPr>
              <p:sp>
                <p:nvSpPr>
                  <p:cNvPr id="12351" name="Oval 225"/>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52" name="Oval 226"/>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53" name="Oval 227"/>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54" name="Oval 228"/>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36" name="Group 229"/>
                <p:cNvGrpSpPr>
                  <a:grpSpLocks/>
                </p:cNvGrpSpPr>
                <p:nvPr/>
              </p:nvGrpSpPr>
              <p:grpSpPr bwMode="auto">
                <a:xfrm>
                  <a:off x="4032" y="1680"/>
                  <a:ext cx="1440" cy="288"/>
                  <a:chOff x="4032" y="1344"/>
                  <a:chExt cx="1488" cy="288"/>
                </a:xfrm>
              </p:grpSpPr>
              <p:sp>
                <p:nvSpPr>
                  <p:cNvPr id="12347" name="Oval 230"/>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48" name="Oval 231"/>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49" name="Oval 232"/>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50" name="Oval 233"/>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37" name="Group 234"/>
                <p:cNvGrpSpPr>
                  <a:grpSpLocks/>
                </p:cNvGrpSpPr>
                <p:nvPr/>
              </p:nvGrpSpPr>
              <p:grpSpPr bwMode="auto">
                <a:xfrm>
                  <a:off x="4032" y="2352"/>
                  <a:ext cx="1440" cy="288"/>
                  <a:chOff x="4032" y="1344"/>
                  <a:chExt cx="1488" cy="288"/>
                </a:xfrm>
              </p:grpSpPr>
              <p:sp>
                <p:nvSpPr>
                  <p:cNvPr id="12343" name="Oval 235"/>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44" name="Oval 236"/>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45" name="Oval 237"/>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46" name="Oval 238"/>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38" name="Group 239"/>
                <p:cNvGrpSpPr>
                  <a:grpSpLocks/>
                </p:cNvGrpSpPr>
                <p:nvPr/>
              </p:nvGrpSpPr>
              <p:grpSpPr bwMode="auto">
                <a:xfrm>
                  <a:off x="4032" y="2016"/>
                  <a:ext cx="1440" cy="288"/>
                  <a:chOff x="4032" y="1344"/>
                  <a:chExt cx="1488" cy="288"/>
                </a:xfrm>
              </p:grpSpPr>
              <p:sp>
                <p:nvSpPr>
                  <p:cNvPr id="12339" name="Oval 240"/>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40" name="Oval 241"/>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41" name="Oval 242"/>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42" name="Oval 243"/>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nvGrpSpPr>
              <p:cNvPr id="12314" name="Group 244"/>
              <p:cNvGrpSpPr>
                <a:grpSpLocks/>
              </p:cNvGrpSpPr>
              <p:nvPr/>
            </p:nvGrpSpPr>
            <p:grpSpPr bwMode="auto">
              <a:xfrm>
                <a:off x="4464" y="1728"/>
                <a:ext cx="1440" cy="1296"/>
                <a:chOff x="4032" y="1344"/>
                <a:chExt cx="1440" cy="1296"/>
              </a:xfrm>
            </p:grpSpPr>
            <p:grpSp>
              <p:nvGrpSpPr>
                <p:cNvPr id="12315" name="Group 245"/>
                <p:cNvGrpSpPr>
                  <a:grpSpLocks/>
                </p:cNvGrpSpPr>
                <p:nvPr/>
              </p:nvGrpSpPr>
              <p:grpSpPr bwMode="auto">
                <a:xfrm>
                  <a:off x="4032" y="1344"/>
                  <a:ext cx="1440" cy="288"/>
                  <a:chOff x="4032" y="1344"/>
                  <a:chExt cx="1488" cy="288"/>
                </a:xfrm>
              </p:grpSpPr>
              <p:sp>
                <p:nvSpPr>
                  <p:cNvPr id="12331" name="Oval 246"/>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32" name="Oval 247"/>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33" name="Oval 248"/>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34" name="Oval 249"/>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16" name="Group 250"/>
                <p:cNvGrpSpPr>
                  <a:grpSpLocks/>
                </p:cNvGrpSpPr>
                <p:nvPr/>
              </p:nvGrpSpPr>
              <p:grpSpPr bwMode="auto">
                <a:xfrm>
                  <a:off x="4032" y="1680"/>
                  <a:ext cx="1440" cy="288"/>
                  <a:chOff x="4032" y="1344"/>
                  <a:chExt cx="1488" cy="288"/>
                </a:xfrm>
              </p:grpSpPr>
              <p:sp>
                <p:nvSpPr>
                  <p:cNvPr id="12327" name="Oval 251"/>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28" name="Oval 252"/>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29" name="Oval 253"/>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30" name="Oval 254"/>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17" name="Group 255"/>
                <p:cNvGrpSpPr>
                  <a:grpSpLocks/>
                </p:cNvGrpSpPr>
                <p:nvPr/>
              </p:nvGrpSpPr>
              <p:grpSpPr bwMode="auto">
                <a:xfrm>
                  <a:off x="4032" y="2352"/>
                  <a:ext cx="1440" cy="288"/>
                  <a:chOff x="4032" y="1344"/>
                  <a:chExt cx="1488" cy="288"/>
                </a:xfrm>
              </p:grpSpPr>
              <p:sp>
                <p:nvSpPr>
                  <p:cNvPr id="12323" name="Oval 256"/>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24" name="Oval 257"/>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25" name="Oval 258"/>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26" name="Oval 259"/>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nvGrpSpPr>
                <p:cNvPr id="12318" name="Group 260"/>
                <p:cNvGrpSpPr>
                  <a:grpSpLocks/>
                </p:cNvGrpSpPr>
                <p:nvPr/>
              </p:nvGrpSpPr>
              <p:grpSpPr bwMode="auto">
                <a:xfrm>
                  <a:off x="4032" y="2016"/>
                  <a:ext cx="1440" cy="288"/>
                  <a:chOff x="4032" y="1344"/>
                  <a:chExt cx="1488" cy="288"/>
                </a:xfrm>
              </p:grpSpPr>
              <p:sp>
                <p:nvSpPr>
                  <p:cNvPr id="12319" name="Oval 261"/>
                  <p:cNvSpPr>
                    <a:spLocks noChangeArrowheads="1"/>
                  </p:cNvSpPr>
                  <p:nvPr/>
                </p:nvSpPr>
                <p:spPr bwMode="auto">
                  <a:xfrm>
                    <a:off x="4032"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20" name="Oval 262"/>
                  <p:cNvSpPr>
                    <a:spLocks noChangeArrowheads="1"/>
                  </p:cNvSpPr>
                  <p:nvPr/>
                </p:nvSpPr>
                <p:spPr bwMode="auto">
                  <a:xfrm>
                    <a:off x="4416"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21" name="Oval 263"/>
                  <p:cNvSpPr>
                    <a:spLocks noChangeArrowheads="1"/>
                  </p:cNvSpPr>
                  <p:nvPr/>
                </p:nvSpPr>
                <p:spPr bwMode="auto">
                  <a:xfrm>
                    <a:off x="5184"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2322" name="Oval 264"/>
                  <p:cNvSpPr>
                    <a:spLocks noChangeArrowheads="1"/>
                  </p:cNvSpPr>
                  <p:nvPr/>
                </p:nvSpPr>
                <p:spPr bwMode="auto">
                  <a:xfrm>
                    <a:off x="4800" y="1344"/>
                    <a:ext cx="336" cy="288"/>
                  </a:xfrm>
                  <a:prstGeom prst="ellipse">
                    <a:avLst/>
                  </a:prstGeom>
                  <a:gradFill rotWithShape="0">
                    <a:gsLst>
                      <a:gs pos="0">
                        <a:srgbClr val="3366FF"/>
                      </a:gs>
                      <a:gs pos="100000">
                        <a:srgbClr val="112255"/>
                      </a:gs>
                    </a:gsLst>
                    <a:lin ang="5400000" scaled="1"/>
                  </a:gradFill>
                  <a:ln>
                    <a:noFill/>
                  </a:ln>
                  <a:extLst>
                    <a:ext uri="{91240B29-F687-4F45-9708-019B960494DF}">
                      <a14:hiddenLine xmlns:a14="http://schemas.microsoft.com/office/drawing/2010/main" w="12700">
                        <a:solidFill>
                          <a:srgbClr val="000000"/>
                        </a:solidFill>
                        <a:round/>
                        <a:headEnd type="none" w="sm" len="sm"/>
                        <a:tailEnd type="none" w="sm" len="sm"/>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grpSp>
          </p:grpSp>
        </p:grpSp>
        <p:sp>
          <p:nvSpPr>
            <p:cNvPr id="12302" name="Line 265"/>
            <p:cNvSpPr>
              <a:spLocks noChangeShapeType="1"/>
            </p:cNvSpPr>
            <p:nvPr/>
          </p:nvSpPr>
          <p:spPr bwMode="auto">
            <a:xfrm flipH="1">
              <a:off x="4752" y="1920"/>
              <a:ext cx="288" cy="624"/>
            </a:xfrm>
            <a:prstGeom prst="line">
              <a:avLst/>
            </a:prstGeom>
            <a:noFill/>
            <a:ln w="38100">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2303" name="Text Box 266"/>
            <p:cNvSpPr txBox="1">
              <a:spLocks noChangeArrowheads="1"/>
            </p:cNvSpPr>
            <p:nvPr/>
          </p:nvSpPr>
          <p:spPr bwMode="auto">
            <a:xfrm>
              <a:off x="4752" y="1776"/>
              <a:ext cx="86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400" b="1">
                  <a:solidFill>
                    <a:schemeClr val="bg2"/>
                  </a:solidFill>
                  <a:latin typeface="Times New Roman" panose="02020603050405020304" pitchFamily="18" charset="0"/>
                </a:rPr>
                <a:t>mer d’électrons</a:t>
              </a:r>
              <a:endParaRPr lang="fr-FR" altLang="fr-FR" sz="1800" b="1" baseline="30000">
                <a:solidFill>
                  <a:schemeClr val="bg2"/>
                </a:solidFill>
                <a:latin typeface="Times New Roman" panose="02020603050405020304" pitchFamily="18" charset="0"/>
              </a:endParaRPr>
            </a:p>
          </p:txBody>
        </p:sp>
        <p:sp>
          <p:nvSpPr>
            <p:cNvPr id="146699" name="Oval 267"/>
            <p:cNvSpPr>
              <a:spLocks noChangeArrowheads="1"/>
            </p:cNvSpPr>
            <p:nvPr/>
          </p:nvSpPr>
          <p:spPr bwMode="auto">
            <a:xfrm>
              <a:off x="3984" y="1056"/>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146700" name="Oval 268"/>
            <p:cNvSpPr>
              <a:spLocks noChangeArrowheads="1"/>
            </p:cNvSpPr>
            <p:nvPr/>
          </p:nvSpPr>
          <p:spPr bwMode="auto">
            <a:xfrm>
              <a:off x="4560" y="1440"/>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146701" name="Oval 269"/>
            <p:cNvSpPr>
              <a:spLocks noChangeArrowheads="1"/>
            </p:cNvSpPr>
            <p:nvPr/>
          </p:nvSpPr>
          <p:spPr bwMode="auto">
            <a:xfrm>
              <a:off x="4560" y="912"/>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defRPr/>
              </a:pPr>
              <a:endParaRPr lang="fr-CA">
                <a:latin typeface="Arial" charset="0"/>
              </a:endParaRPr>
            </a:p>
          </p:txBody>
        </p:sp>
        <p:sp>
          <p:nvSpPr>
            <p:cNvPr id="146702" name="Oval 270"/>
            <p:cNvSpPr>
              <a:spLocks noChangeArrowheads="1"/>
            </p:cNvSpPr>
            <p:nvPr/>
          </p:nvSpPr>
          <p:spPr bwMode="auto">
            <a:xfrm>
              <a:off x="5136" y="1104"/>
              <a:ext cx="288" cy="240"/>
            </a:xfrm>
            <a:prstGeom prst="ellipse">
              <a:avLst/>
            </a:prstGeom>
            <a:gradFill rotWithShape="0">
              <a:gsLst>
                <a:gs pos="0">
                  <a:schemeClr val="folHlink"/>
                </a:gs>
                <a:gs pos="100000">
                  <a:schemeClr val="folHlink">
                    <a:gamma/>
                    <a:shade val="27451"/>
                    <a:invGamma/>
                  </a:schemeClr>
                </a:gs>
              </a:gsLst>
              <a:lin ang="5400000" scaled="1"/>
            </a:gradFill>
            <a:ln w="12700">
              <a:noFill/>
              <a:round/>
              <a:headEnd type="none" w="sm" len="sm"/>
              <a:tailEnd type="none" w="sm" len="sm"/>
            </a:ln>
            <a:effectLst/>
          </p:spPr>
          <p:txBody>
            <a:bodyPr wrap="none" anchor="ctr"/>
            <a:lstStyle/>
            <a:p>
              <a:pPr algn="ctr">
                <a:defRPr/>
              </a:pPr>
              <a:r>
                <a:rPr lang="fr-FR" b="1">
                  <a:latin typeface="Times New Roman" pitchFamily="18" charset="0"/>
                </a:rPr>
                <a:t>Fe</a:t>
              </a:r>
            </a:p>
          </p:txBody>
        </p:sp>
        <p:sp>
          <p:nvSpPr>
            <p:cNvPr id="12308" name="Line 271"/>
            <p:cNvSpPr>
              <a:spLocks noChangeShapeType="1"/>
            </p:cNvSpPr>
            <p:nvPr/>
          </p:nvSpPr>
          <p:spPr bwMode="auto">
            <a:xfrm>
              <a:off x="4656" y="1728"/>
              <a:ext cx="0" cy="288"/>
            </a:xfrm>
            <a:prstGeom prst="line">
              <a:avLst/>
            </a:prstGeom>
            <a:noFill/>
            <a:ln w="38100">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2309" name="Rectangle 272"/>
            <p:cNvSpPr>
              <a:spLocks noChangeArrowheads="1"/>
            </p:cNvSpPr>
            <p:nvPr/>
          </p:nvSpPr>
          <p:spPr bwMode="auto">
            <a:xfrm>
              <a:off x="4560" y="912"/>
              <a:ext cx="3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FR" altLang="fr-FR" sz="1800" b="1">
                  <a:latin typeface="Times New Roman" panose="02020603050405020304" pitchFamily="18" charset="0"/>
                </a:rPr>
                <a:t>Fe </a:t>
              </a:r>
            </a:p>
          </p:txBody>
        </p:sp>
      </p:grpSp>
      <p:sp>
        <p:nvSpPr>
          <p:cNvPr id="273" name="Ellipse 272"/>
          <p:cNvSpPr/>
          <p:nvPr/>
        </p:nvSpPr>
        <p:spPr>
          <a:xfrm>
            <a:off x="6084888" y="2798763"/>
            <a:ext cx="2749550" cy="30067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274" name="ZoneTexte 273"/>
          <p:cNvSpPr txBox="1">
            <a:spLocks noChangeArrowheads="1"/>
          </p:cNvSpPr>
          <p:nvPr/>
        </p:nvSpPr>
        <p:spPr bwMode="auto">
          <a:xfrm>
            <a:off x="6437313" y="3824288"/>
            <a:ext cx="22002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CA" altLang="fr-FR" sz="2000" b="1">
                <a:solidFill>
                  <a:srgbClr val="FFFF00"/>
                </a:solidFill>
              </a:rPr>
              <a:t>Tous les atomes sont connectés</a:t>
            </a:r>
          </a:p>
        </p:txBody>
      </p:sp>
      <p:sp>
        <p:nvSpPr>
          <p:cNvPr id="275" name="Ellipse 274"/>
          <p:cNvSpPr/>
          <p:nvPr/>
        </p:nvSpPr>
        <p:spPr>
          <a:xfrm>
            <a:off x="179388" y="2798763"/>
            <a:ext cx="2751137" cy="30067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p>
        </p:txBody>
      </p:sp>
      <p:sp>
        <p:nvSpPr>
          <p:cNvPr id="276" name="ZoneTexte 275"/>
          <p:cNvSpPr txBox="1">
            <a:spLocks noChangeArrowheads="1"/>
          </p:cNvSpPr>
          <p:nvPr/>
        </p:nvSpPr>
        <p:spPr bwMode="auto">
          <a:xfrm>
            <a:off x="531813" y="3824288"/>
            <a:ext cx="22018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CA" altLang="fr-FR" sz="2000" b="1">
                <a:solidFill>
                  <a:srgbClr val="FFFF00"/>
                </a:solidFill>
              </a:rPr>
              <a:t>Tous les ions sont connectés</a:t>
            </a:r>
          </a:p>
        </p:txBody>
      </p:sp>
      <p:sp>
        <p:nvSpPr>
          <p:cNvPr id="277" name="ZoneTexte 276"/>
          <p:cNvSpPr txBox="1">
            <a:spLocks noChangeArrowheads="1"/>
          </p:cNvSpPr>
          <p:nvPr/>
        </p:nvSpPr>
        <p:spPr bwMode="auto">
          <a:xfrm>
            <a:off x="3419475" y="3552825"/>
            <a:ext cx="2581275"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fr-CA" altLang="fr-FR" sz="2000" b="1">
                <a:solidFill>
                  <a:srgbClr val="FFFF00"/>
                </a:solidFill>
              </a:rPr>
              <a:t>Les molécules sont indépendantes les unes des autres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6435"/>
                                        </p:tgtEl>
                                        <p:attrNameLst>
                                          <p:attrName>style.visibility</p:attrName>
                                        </p:attrNameLst>
                                      </p:cBhvr>
                                      <p:to>
                                        <p:strVal val="visible"/>
                                      </p:to>
                                    </p:set>
                                    <p:anim calcmode="lin" valueType="num">
                                      <p:cBhvr additive="base">
                                        <p:cTn id="7" dur="500" fill="hold"/>
                                        <p:tgtEl>
                                          <p:spTgt spid="146435"/>
                                        </p:tgtEl>
                                        <p:attrNameLst>
                                          <p:attrName>ppt_x</p:attrName>
                                        </p:attrNameLst>
                                      </p:cBhvr>
                                      <p:tavLst>
                                        <p:tav tm="0">
                                          <p:val>
                                            <p:strVal val="0-#ppt_w/2"/>
                                          </p:val>
                                        </p:tav>
                                        <p:tav tm="100000">
                                          <p:val>
                                            <p:strVal val="#ppt_x"/>
                                          </p:val>
                                        </p:tav>
                                      </p:tavLst>
                                    </p:anim>
                                    <p:anim calcmode="lin" valueType="num">
                                      <p:cBhvr additive="base">
                                        <p:cTn id="8" dur="500" fill="hold"/>
                                        <p:tgtEl>
                                          <p:spTgt spid="14643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2574"/>
                                        </p:tgtEl>
                                        <p:attrNameLst>
                                          <p:attrName>style.visibility</p:attrName>
                                        </p:attrNameLst>
                                      </p:cBhvr>
                                      <p:to>
                                        <p:strVal val="visible"/>
                                      </p:to>
                                    </p:set>
                                    <p:anim calcmode="lin" valueType="num">
                                      <p:cBhvr additive="base">
                                        <p:cTn id="25" dur="500" fill="hold"/>
                                        <p:tgtEl>
                                          <p:spTgt spid="12574"/>
                                        </p:tgtEl>
                                        <p:attrNameLst>
                                          <p:attrName>ppt_x</p:attrName>
                                        </p:attrNameLst>
                                      </p:cBhvr>
                                      <p:tavLst>
                                        <p:tav tm="0">
                                          <p:val>
                                            <p:strVal val="0-#ppt_w/2"/>
                                          </p:val>
                                        </p:tav>
                                        <p:tav tm="100000">
                                          <p:val>
                                            <p:strVal val="#ppt_x"/>
                                          </p:val>
                                        </p:tav>
                                      </p:tavLst>
                                    </p:anim>
                                    <p:anim calcmode="lin" valueType="num">
                                      <p:cBhvr additive="base">
                                        <p:cTn id="26" dur="500" fill="hold"/>
                                        <p:tgtEl>
                                          <p:spTgt spid="12574"/>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74"/>
                                        </p:tgtEl>
                                        <p:attrNameLst>
                                          <p:attrName>style.visibility</p:attrName>
                                        </p:attrNameLst>
                                      </p:cBhvr>
                                      <p:to>
                                        <p:strVal val="visible"/>
                                      </p:to>
                                    </p:set>
                                    <p:anim calcmode="lin" valueType="num">
                                      <p:cBhvr>
                                        <p:cTn id="31" dur="500" fill="hold"/>
                                        <p:tgtEl>
                                          <p:spTgt spid="274"/>
                                        </p:tgtEl>
                                        <p:attrNameLst>
                                          <p:attrName>ppt_w</p:attrName>
                                        </p:attrNameLst>
                                      </p:cBhvr>
                                      <p:tavLst>
                                        <p:tav tm="0">
                                          <p:val>
                                            <p:fltVal val="0"/>
                                          </p:val>
                                        </p:tav>
                                        <p:tav tm="100000">
                                          <p:val>
                                            <p:strVal val="#ppt_w"/>
                                          </p:val>
                                        </p:tav>
                                      </p:tavLst>
                                    </p:anim>
                                    <p:anim calcmode="lin" valueType="num">
                                      <p:cBhvr>
                                        <p:cTn id="32" dur="500" fill="hold"/>
                                        <p:tgtEl>
                                          <p:spTgt spid="274"/>
                                        </p:tgtEl>
                                        <p:attrNameLst>
                                          <p:attrName>ppt_h</p:attrName>
                                        </p:attrNameLst>
                                      </p:cBhvr>
                                      <p:tavLst>
                                        <p:tav tm="0">
                                          <p:val>
                                            <p:fltVal val="0"/>
                                          </p:val>
                                        </p:tav>
                                        <p:tav tm="100000">
                                          <p:val>
                                            <p:strVal val="#ppt_h"/>
                                          </p:val>
                                        </p:tav>
                                      </p:tavLst>
                                    </p:anim>
                                    <p:animEffect transition="in" filter="fade">
                                      <p:cBhvr>
                                        <p:cTn id="33" dur="500"/>
                                        <p:tgtEl>
                                          <p:spTgt spid="274"/>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73"/>
                                        </p:tgtEl>
                                        <p:attrNameLst>
                                          <p:attrName>style.visibility</p:attrName>
                                        </p:attrNameLst>
                                      </p:cBhvr>
                                      <p:to>
                                        <p:strVal val="visible"/>
                                      </p:to>
                                    </p:set>
                                    <p:anim calcmode="lin" valueType="num">
                                      <p:cBhvr>
                                        <p:cTn id="36" dur="500" fill="hold"/>
                                        <p:tgtEl>
                                          <p:spTgt spid="273"/>
                                        </p:tgtEl>
                                        <p:attrNameLst>
                                          <p:attrName>ppt_w</p:attrName>
                                        </p:attrNameLst>
                                      </p:cBhvr>
                                      <p:tavLst>
                                        <p:tav tm="0">
                                          <p:val>
                                            <p:fltVal val="0"/>
                                          </p:val>
                                        </p:tav>
                                        <p:tav tm="100000">
                                          <p:val>
                                            <p:strVal val="#ppt_w"/>
                                          </p:val>
                                        </p:tav>
                                      </p:tavLst>
                                    </p:anim>
                                    <p:anim calcmode="lin" valueType="num">
                                      <p:cBhvr>
                                        <p:cTn id="37" dur="500" fill="hold"/>
                                        <p:tgtEl>
                                          <p:spTgt spid="273"/>
                                        </p:tgtEl>
                                        <p:attrNameLst>
                                          <p:attrName>ppt_h</p:attrName>
                                        </p:attrNameLst>
                                      </p:cBhvr>
                                      <p:tavLst>
                                        <p:tav tm="0">
                                          <p:val>
                                            <p:fltVal val="0"/>
                                          </p:val>
                                        </p:tav>
                                        <p:tav tm="100000">
                                          <p:val>
                                            <p:strVal val="#ppt_h"/>
                                          </p:val>
                                        </p:tav>
                                      </p:tavLst>
                                    </p:anim>
                                    <p:animEffect transition="in" filter="fade">
                                      <p:cBhvr>
                                        <p:cTn id="38" dur="500"/>
                                        <p:tgtEl>
                                          <p:spTgt spid="273"/>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276"/>
                                        </p:tgtEl>
                                        <p:attrNameLst>
                                          <p:attrName>style.visibility</p:attrName>
                                        </p:attrNameLst>
                                      </p:cBhvr>
                                      <p:to>
                                        <p:strVal val="visible"/>
                                      </p:to>
                                    </p:set>
                                    <p:anim calcmode="lin" valueType="num">
                                      <p:cBhvr>
                                        <p:cTn id="43" dur="500" fill="hold"/>
                                        <p:tgtEl>
                                          <p:spTgt spid="276"/>
                                        </p:tgtEl>
                                        <p:attrNameLst>
                                          <p:attrName>ppt_w</p:attrName>
                                        </p:attrNameLst>
                                      </p:cBhvr>
                                      <p:tavLst>
                                        <p:tav tm="0">
                                          <p:val>
                                            <p:fltVal val="0"/>
                                          </p:val>
                                        </p:tav>
                                        <p:tav tm="100000">
                                          <p:val>
                                            <p:strVal val="#ppt_w"/>
                                          </p:val>
                                        </p:tav>
                                      </p:tavLst>
                                    </p:anim>
                                    <p:anim calcmode="lin" valueType="num">
                                      <p:cBhvr>
                                        <p:cTn id="44" dur="500" fill="hold"/>
                                        <p:tgtEl>
                                          <p:spTgt spid="276"/>
                                        </p:tgtEl>
                                        <p:attrNameLst>
                                          <p:attrName>ppt_h</p:attrName>
                                        </p:attrNameLst>
                                      </p:cBhvr>
                                      <p:tavLst>
                                        <p:tav tm="0">
                                          <p:val>
                                            <p:fltVal val="0"/>
                                          </p:val>
                                        </p:tav>
                                        <p:tav tm="100000">
                                          <p:val>
                                            <p:strVal val="#ppt_h"/>
                                          </p:val>
                                        </p:tav>
                                      </p:tavLst>
                                    </p:anim>
                                    <p:animEffect transition="in" filter="fade">
                                      <p:cBhvr>
                                        <p:cTn id="45" dur="500"/>
                                        <p:tgtEl>
                                          <p:spTgt spid="276"/>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75"/>
                                        </p:tgtEl>
                                        <p:attrNameLst>
                                          <p:attrName>style.visibility</p:attrName>
                                        </p:attrNameLst>
                                      </p:cBhvr>
                                      <p:to>
                                        <p:strVal val="visible"/>
                                      </p:to>
                                    </p:set>
                                    <p:anim calcmode="lin" valueType="num">
                                      <p:cBhvr>
                                        <p:cTn id="48" dur="500" fill="hold"/>
                                        <p:tgtEl>
                                          <p:spTgt spid="275"/>
                                        </p:tgtEl>
                                        <p:attrNameLst>
                                          <p:attrName>ppt_w</p:attrName>
                                        </p:attrNameLst>
                                      </p:cBhvr>
                                      <p:tavLst>
                                        <p:tav tm="0">
                                          <p:val>
                                            <p:fltVal val="0"/>
                                          </p:val>
                                        </p:tav>
                                        <p:tav tm="100000">
                                          <p:val>
                                            <p:strVal val="#ppt_w"/>
                                          </p:val>
                                        </p:tav>
                                      </p:tavLst>
                                    </p:anim>
                                    <p:anim calcmode="lin" valueType="num">
                                      <p:cBhvr>
                                        <p:cTn id="49" dur="500" fill="hold"/>
                                        <p:tgtEl>
                                          <p:spTgt spid="275"/>
                                        </p:tgtEl>
                                        <p:attrNameLst>
                                          <p:attrName>ppt_h</p:attrName>
                                        </p:attrNameLst>
                                      </p:cBhvr>
                                      <p:tavLst>
                                        <p:tav tm="0">
                                          <p:val>
                                            <p:fltVal val="0"/>
                                          </p:val>
                                        </p:tav>
                                        <p:tav tm="100000">
                                          <p:val>
                                            <p:strVal val="#ppt_h"/>
                                          </p:val>
                                        </p:tav>
                                      </p:tavLst>
                                    </p:anim>
                                    <p:animEffect transition="in" filter="fade">
                                      <p:cBhvr>
                                        <p:cTn id="50" dur="500"/>
                                        <p:tgtEl>
                                          <p:spTgt spid="275"/>
                                        </p:tgtEl>
                                      </p:cBhvr>
                                    </p:animEffect>
                                  </p:childTnLst>
                                </p:cTn>
                              </p:par>
                            </p:childTnLst>
                          </p:cTn>
                        </p:par>
                        <p:par>
                          <p:cTn id="51" fill="hold" nodeType="afterGroup">
                            <p:stCondLst>
                              <p:cond delay="500"/>
                            </p:stCondLst>
                            <p:childTnLst>
                              <p:par>
                                <p:cTn id="52" presetID="53" presetClass="entr" presetSubtype="16" fill="hold" grpId="0" nodeType="afterEffect">
                                  <p:stCondLst>
                                    <p:cond delay="0"/>
                                  </p:stCondLst>
                                  <p:childTnLst>
                                    <p:set>
                                      <p:cBhvr>
                                        <p:cTn id="53" dur="1" fill="hold">
                                          <p:stCondLst>
                                            <p:cond delay="0"/>
                                          </p:stCondLst>
                                        </p:cTn>
                                        <p:tgtEl>
                                          <p:spTgt spid="277"/>
                                        </p:tgtEl>
                                        <p:attrNameLst>
                                          <p:attrName>style.visibility</p:attrName>
                                        </p:attrNameLst>
                                      </p:cBhvr>
                                      <p:to>
                                        <p:strVal val="visible"/>
                                      </p:to>
                                    </p:set>
                                    <p:anim calcmode="lin" valueType="num">
                                      <p:cBhvr>
                                        <p:cTn id="54" dur="500" fill="hold"/>
                                        <p:tgtEl>
                                          <p:spTgt spid="277"/>
                                        </p:tgtEl>
                                        <p:attrNameLst>
                                          <p:attrName>ppt_w</p:attrName>
                                        </p:attrNameLst>
                                      </p:cBhvr>
                                      <p:tavLst>
                                        <p:tav tm="0">
                                          <p:val>
                                            <p:fltVal val="0"/>
                                          </p:val>
                                        </p:tav>
                                        <p:tav tm="100000">
                                          <p:val>
                                            <p:strVal val="#ppt_w"/>
                                          </p:val>
                                        </p:tav>
                                      </p:tavLst>
                                    </p:anim>
                                    <p:anim calcmode="lin" valueType="num">
                                      <p:cBhvr>
                                        <p:cTn id="55" dur="500" fill="hold"/>
                                        <p:tgtEl>
                                          <p:spTgt spid="277"/>
                                        </p:tgtEl>
                                        <p:attrNameLst>
                                          <p:attrName>ppt_h</p:attrName>
                                        </p:attrNameLst>
                                      </p:cBhvr>
                                      <p:tavLst>
                                        <p:tav tm="0">
                                          <p:val>
                                            <p:fltVal val="0"/>
                                          </p:val>
                                        </p:tav>
                                        <p:tav tm="100000">
                                          <p:val>
                                            <p:strVal val="#ppt_h"/>
                                          </p:val>
                                        </p:tav>
                                      </p:tavLst>
                                    </p:anim>
                                    <p:animEffect transition="in" filter="fade">
                                      <p:cBhvr>
                                        <p:cTn id="56" dur="500"/>
                                        <p:tgtEl>
                                          <p:spTgt spid="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utoUpdateAnimBg="0"/>
      <p:bldP spid="273" grpId="0" animBg="1"/>
      <p:bldP spid="274" grpId="0"/>
      <p:bldP spid="275" grpId="0" animBg="1"/>
      <p:bldP spid="276" grpId="0"/>
      <p:bldP spid="2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850" y="404813"/>
            <a:ext cx="8229600" cy="1574800"/>
          </a:xfrm>
        </p:spPr>
        <p:txBody>
          <a:bodyPr/>
          <a:lstStyle/>
          <a:p>
            <a:r>
              <a:rPr lang="fr-CA" altLang="fr-FR" sz="3200" smtClean="0">
                <a:solidFill>
                  <a:srgbClr val="FFFF00"/>
                </a:solidFill>
              </a:rPr>
              <a:t>On peut comprendre comment les liaisons ioniques et métalliques forment des solides, puisque tout s’attire…</a:t>
            </a:r>
          </a:p>
        </p:txBody>
      </p:sp>
      <p:sp>
        <p:nvSpPr>
          <p:cNvPr id="5" name="Titre 1"/>
          <p:cNvSpPr txBox="1">
            <a:spLocks/>
          </p:cNvSpPr>
          <p:nvPr/>
        </p:nvSpPr>
        <p:spPr bwMode="auto">
          <a:xfrm>
            <a:off x="468313" y="2136775"/>
            <a:ext cx="8229600" cy="1576388"/>
          </a:xfrm>
          <a:prstGeom prst="rect">
            <a:avLst/>
          </a:prstGeom>
          <a:noFill/>
          <a:ln>
            <a:noFill/>
          </a:ln>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defRPr/>
            </a:pPr>
            <a:r>
              <a:rPr lang="fr-CA" sz="3200" kern="0" dirty="0" smtClean="0">
                <a:solidFill>
                  <a:srgbClr val="FFFF00"/>
                </a:solidFill>
              </a:rPr>
              <a:t>Mais comment peut-on expliquer que des composés formés de molécules forment des solides ou des liquides ?</a:t>
            </a:r>
            <a:endParaRPr lang="fr-CA" sz="3200" kern="0" dirty="0">
              <a:solidFill>
                <a:srgbClr val="FFFF00"/>
              </a:solidFill>
            </a:endParaRPr>
          </a:p>
        </p:txBody>
      </p:sp>
      <p:sp>
        <p:nvSpPr>
          <p:cNvPr id="6" name="Titre 1"/>
          <p:cNvSpPr txBox="1">
            <a:spLocks/>
          </p:cNvSpPr>
          <p:nvPr/>
        </p:nvSpPr>
        <p:spPr bwMode="auto">
          <a:xfrm>
            <a:off x="468313" y="4149725"/>
            <a:ext cx="8229600" cy="1574800"/>
          </a:xfrm>
          <a:prstGeom prst="rect">
            <a:avLst/>
          </a:prstGeom>
          <a:noFill/>
          <a:ln>
            <a:noFill/>
          </a:ln>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defRPr/>
            </a:pPr>
            <a:r>
              <a:rPr lang="fr-CA" sz="3200" kern="0" dirty="0" smtClean="0">
                <a:solidFill>
                  <a:srgbClr val="FFFF00"/>
                </a:solidFill>
              </a:rPr>
              <a:t>Il existe un autre type de liaisons qui permet aux </a:t>
            </a:r>
            <a:r>
              <a:rPr lang="fr-CA" sz="3200" b="1" u="sng" kern="0" dirty="0" smtClean="0">
                <a:solidFill>
                  <a:srgbClr val="FFFF00"/>
                </a:solidFill>
              </a:rPr>
              <a:t>molécules</a:t>
            </a:r>
            <a:r>
              <a:rPr lang="fr-CA" sz="3200" kern="0" dirty="0" smtClean="0">
                <a:solidFill>
                  <a:srgbClr val="FFFF00"/>
                </a:solidFill>
              </a:rPr>
              <a:t> de s’attirer: </a:t>
            </a:r>
          </a:p>
          <a:p>
            <a:pPr>
              <a:defRPr/>
            </a:pPr>
            <a:r>
              <a:rPr lang="fr-CA" sz="3200" kern="0" dirty="0" smtClean="0">
                <a:solidFill>
                  <a:srgbClr val="FFFF00"/>
                </a:solidFill>
              </a:rPr>
              <a:t>les liaisons INTERMOLÉCULAIRES</a:t>
            </a:r>
          </a:p>
          <a:p>
            <a:pPr>
              <a:defRPr/>
            </a:pPr>
            <a:r>
              <a:rPr lang="fr-CA" sz="3200" kern="0" dirty="0" smtClean="0">
                <a:solidFill>
                  <a:srgbClr val="FFFF00"/>
                </a:solidFill>
              </a:rPr>
              <a:t> (entre les molécules)</a:t>
            </a:r>
            <a:endParaRPr lang="fr-CA" sz="3200" kern="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74638"/>
            <a:ext cx="8229600" cy="850900"/>
          </a:xfrm>
        </p:spPr>
        <p:txBody>
          <a:bodyPr/>
          <a:lstStyle/>
          <a:p>
            <a:pPr eaLnBrk="1" hangingPunct="1"/>
            <a:r>
              <a:rPr lang="fr-CA" altLang="fr-FR" sz="3200" b="1" u="sng" smtClean="0">
                <a:solidFill>
                  <a:srgbClr val="FFFF99"/>
                </a:solidFill>
              </a:rPr>
              <a:t>B) LES LIAISONS INTERMOLÉCULAIRES</a:t>
            </a:r>
            <a:br>
              <a:rPr lang="fr-CA" altLang="fr-FR" sz="3200" b="1" u="sng" smtClean="0">
                <a:solidFill>
                  <a:srgbClr val="FFFF99"/>
                </a:solidFill>
              </a:rPr>
            </a:br>
            <a:endParaRPr lang="fr-CA" altLang="fr-FR" sz="3200" b="1" u="sng" smtClean="0">
              <a:solidFill>
                <a:srgbClr val="FFFF99"/>
              </a:solidFill>
            </a:endParaRPr>
          </a:p>
        </p:txBody>
      </p:sp>
      <p:sp>
        <p:nvSpPr>
          <p:cNvPr id="14339" name="Rectangle 3"/>
          <p:cNvSpPr>
            <a:spLocks noGrp="1" noChangeArrowheads="1"/>
          </p:cNvSpPr>
          <p:nvPr>
            <p:ph type="body" idx="1"/>
          </p:nvPr>
        </p:nvSpPr>
        <p:spPr>
          <a:xfrm>
            <a:off x="457200" y="1125538"/>
            <a:ext cx="8229600" cy="5000625"/>
          </a:xfrm>
        </p:spPr>
        <p:txBody>
          <a:bodyPr/>
          <a:lstStyle/>
          <a:p>
            <a:pPr eaLnBrk="1" hangingPunct="1"/>
            <a:r>
              <a:rPr lang="fr-CA" altLang="fr-FR" smtClean="0">
                <a:solidFill>
                  <a:srgbClr val="FFFF99"/>
                </a:solidFill>
              </a:rPr>
              <a:t>Les liaisons intermoléculaires (entre les ___________) sont celles qui servent à déterminer dans quel _____ se trouvent les substances à différentes températures.</a:t>
            </a:r>
          </a:p>
          <a:p>
            <a:pPr eaLnBrk="1" hangingPunct="1"/>
            <a:r>
              <a:rPr lang="fr-CA" altLang="fr-FR" smtClean="0">
                <a:solidFill>
                  <a:srgbClr val="FFFF99"/>
                </a:solidFill>
              </a:rPr>
              <a:t>Il existe deux types de liaisons intermoléculaires : </a:t>
            </a:r>
          </a:p>
          <a:p>
            <a:pPr lvl="1" eaLnBrk="1" hangingPunct="1"/>
            <a:r>
              <a:rPr lang="fr-CA" altLang="fr-FR" sz="3200" smtClean="0">
                <a:solidFill>
                  <a:srgbClr val="FFFF99"/>
                </a:solidFill>
              </a:rPr>
              <a:t>les forces de ______________ </a:t>
            </a:r>
          </a:p>
          <a:p>
            <a:pPr lvl="1" eaLnBrk="1" hangingPunct="1"/>
            <a:r>
              <a:rPr lang="fr-CA" altLang="fr-FR" sz="3200" smtClean="0">
                <a:solidFill>
                  <a:srgbClr val="FFFF99"/>
                </a:solidFill>
              </a:rPr>
              <a:t>la liaison ____________.</a:t>
            </a:r>
          </a:p>
        </p:txBody>
      </p:sp>
      <p:sp>
        <p:nvSpPr>
          <p:cNvPr id="35923" name="Text Box 83"/>
          <p:cNvSpPr txBox="1">
            <a:spLocks noChangeArrowheads="1"/>
          </p:cNvSpPr>
          <p:nvPr/>
        </p:nvSpPr>
        <p:spPr bwMode="auto">
          <a:xfrm>
            <a:off x="971550" y="1628775"/>
            <a:ext cx="22320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molécules</a:t>
            </a:r>
            <a:endParaRPr lang="fr-CA" altLang="fr-FR" b="1" baseline="30000">
              <a:solidFill>
                <a:srgbClr val="FFFF66"/>
              </a:solidFill>
            </a:endParaRPr>
          </a:p>
        </p:txBody>
      </p:sp>
      <p:sp>
        <p:nvSpPr>
          <p:cNvPr id="35924" name="Text Box 84"/>
          <p:cNvSpPr txBox="1">
            <a:spLocks noChangeArrowheads="1"/>
          </p:cNvSpPr>
          <p:nvPr/>
        </p:nvSpPr>
        <p:spPr bwMode="auto">
          <a:xfrm>
            <a:off x="4859338" y="2133600"/>
            <a:ext cx="10080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état</a:t>
            </a:r>
            <a:endParaRPr lang="fr-CA" altLang="fr-FR" b="1" baseline="30000">
              <a:solidFill>
                <a:srgbClr val="FFFF66"/>
              </a:solidFill>
            </a:endParaRPr>
          </a:p>
        </p:txBody>
      </p:sp>
      <p:sp>
        <p:nvSpPr>
          <p:cNvPr id="35925" name="Text Box 85"/>
          <p:cNvSpPr txBox="1">
            <a:spLocks noChangeArrowheads="1"/>
          </p:cNvSpPr>
          <p:nvPr/>
        </p:nvSpPr>
        <p:spPr bwMode="auto">
          <a:xfrm>
            <a:off x="3635375" y="4221163"/>
            <a:ext cx="32400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Van der Waals</a:t>
            </a:r>
            <a:endParaRPr lang="fr-CA" altLang="fr-FR" b="1" baseline="30000">
              <a:solidFill>
                <a:srgbClr val="FFFF66"/>
              </a:solidFill>
            </a:endParaRPr>
          </a:p>
        </p:txBody>
      </p:sp>
      <p:sp>
        <p:nvSpPr>
          <p:cNvPr id="35926" name="Text Box 86"/>
          <p:cNvSpPr txBox="1">
            <a:spLocks noChangeArrowheads="1"/>
          </p:cNvSpPr>
          <p:nvPr/>
        </p:nvSpPr>
        <p:spPr bwMode="auto">
          <a:xfrm>
            <a:off x="3059113" y="4868863"/>
            <a:ext cx="25193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hydrogène</a:t>
            </a:r>
            <a:endParaRPr lang="fr-CA" altLang="fr-FR" b="1" baseline="30000">
              <a:solidFill>
                <a:srgbClr val="FFF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5923"/>
                                        </p:tgtEl>
                                        <p:attrNameLst>
                                          <p:attrName>style.visibility</p:attrName>
                                        </p:attrNameLst>
                                      </p:cBhvr>
                                      <p:to>
                                        <p:strVal val="visible"/>
                                      </p:to>
                                    </p:set>
                                    <p:animEffect transition="in" filter="fade">
                                      <p:cBhvr>
                                        <p:cTn id="7" dur="800" decel="100000"/>
                                        <p:tgtEl>
                                          <p:spTgt spid="35923"/>
                                        </p:tgtEl>
                                      </p:cBhvr>
                                    </p:animEffect>
                                    <p:anim calcmode="lin" valueType="num">
                                      <p:cBhvr>
                                        <p:cTn id="8" dur="800" decel="100000" fill="hold"/>
                                        <p:tgtEl>
                                          <p:spTgt spid="35923"/>
                                        </p:tgtEl>
                                        <p:attrNameLst>
                                          <p:attrName>style.rotation</p:attrName>
                                        </p:attrNameLst>
                                      </p:cBhvr>
                                      <p:tavLst>
                                        <p:tav tm="0">
                                          <p:val>
                                            <p:fltVal val="-90"/>
                                          </p:val>
                                        </p:tav>
                                        <p:tav tm="100000">
                                          <p:val>
                                            <p:fltVal val="0"/>
                                          </p:val>
                                        </p:tav>
                                      </p:tavLst>
                                    </p:anim>
                                    <p:anim calcmode="lin" valueType="num">
                                      <p:cBhvr>
                                        <p:cTn id="9" dur="800" decel="100000" fill="hold"/>
                                        <p:tgtEl>
                                          <p:spTgt spid="35923"/>
                                        </p:tgtEl>
                                        <p:attrNameLst>
                                          <p:attrName>ppt_x</p:attrName>
                                        </p:attrNameLst>
                                      </p:cBhvr>
                                      <p:tavLst>
                                        <p:tav tm="0">
                                          <p:val>
                                            <p:strVal val="#ppt_x+0.4"/>
                                          </p:val>
                                        </p:tav>
                                        <p:tav tm="100000">
                                          <p:val>
                                            <p:strVal val="#ppt_x-0.05"/>
                                          </p:val>
                                        </p:tav>
                                      </p:tavLst>
                                    </p:anim>
                                    <p:anim calcmode="lin" valueType="num">
                                      <p:cBhvr>
                                        <p:cTn id="10" dur="800" decel="100000" fill="hold"/>
                                        <p:tgtEl>
                                          <p:spTgt spid="3592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592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5923"/>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5924"/>
                                        </p:tgtEl>
                                        <p:attrNameLst>
                                          <p:attrName>style.visibility</p:attrName>
                                        </p:attrNameLst>
                                      </p:cBhvr>
                                      <p:to>
                                        <p:strVal val="visible"/>
                                      </p:to>
                                    </p:set>
                                    <p:animEffect transition="in" filter="fade">
                                      <p:cBhvr>
                                        <p:cTn id="17" dur="800" decel="100000"/>
                                        <p:tgtEl>
                                          <p:spTgt spid="35924"/>
                                        </p:tgtEl>
                                      </p:cBhvr>
                                    </p:animEffect>
                                    <p:anim calcmode="lin" valueType="num">
                                      <p:cBhvr>
                                        <p:cTn id="18" dur="800" decel="100000" fill="hold"/>
                                        <p:tgtEl>
                                          <p:spTgt spid="35924"/>
                                        </p:tgtEl>
                                        <p:attrNameLst>
                                          <p:attrName>style.rotation</p:attrName>
                                        </p:attrNameLst>
                                      </p:cBhvr>
                                      <p:tavLst>
                                        <p:tav tm="0">
                                          <p:val>
                                            <p:fltVal val="-90"/>
                                          </p:val>
                                        </p:tav>
                                        <p:tav tm="100000">
                                          <p:val>
                                            <p:fltVal val="0"/>
                                          </p:val>
                                        </p:tav>
                                      </p:tavLst>
                                    </p:anim>
                                    <p:anim calcmode="lin" valueType="num">
                                      <p:cBhvr>
                                        <p:cTn id="19" dur="800" decel="100000" fill="hold"/>
                                        <p:tgtEl>
                                          <p:spTgt spid="35924"/>
                                        </p:tgtEl>
                                        <p:attrNameLst>
                                          <p:attrName>ppt_x</p:attrName>
                                        </p:attrNameLst>
                                      </p:cBhvr>
                                      <p:tavLst>
                                        <p:tav tm="0">
                                          <p:val>
                                            <p:strVal val="#ppt_x+0.4"/>
                                          </p:val>
                                        </p:tav>
                                        <p:tav tm="100000">
                                          <p:val>
                                            <p:strVal val="#ppt_x-0.05"/>
                                          </p:val>
                                        </p:tav>
                                      </p:tavLst>
                                    </p:anim>
                                    <p:anim calcmode="lin" valueType="num">
                                      <p:cBhvr>
                                        <p:cTn id="20" dur="800" decel="100000" fill="hold"/>
                                        <p:tgtEl>
                                          <p:spTgt spid="3592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592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5924"/>
                                        </p:tgtEl>
                                        <p:attrNameLst>
                                          <p:attrName>ppt_y</p:attrName>
                                        </p:attrNameLst>
                                      </p:cBhvr>
                                      <p:tavLst>
                                        <p:tav tm="0">
                                          <p:val>
                                            <p:strVal val="#ppt_y+0.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5925"/>
                                        </p:tgtEl>
                                        <p:attrNameLst>
                                          <p:attrName>style.visibility</p:attrName>
                                        </p:attrNameLst>
                                      </p:cBhvr>
                                      <p:to>
                                        <p:strVal val="visible"/>
                                      </p:to>
                                    </p:set>
                                    <p:animEffect transition="in" filter="fade">
                                      <p:cBhvr>
                                        <p:cTn id="27" dur="800" decel="100000"/>
                                        <p:tgtEl>
                                          <p:spTgt spid="35925"/>
                                        </p:tgtEl>
                                      </p:cBhvr>
                                    </p:animEffect>
                                    <p:anim calcmode="lin" valueType="num">
                                      <p:cBhvr>
                                        <p:cTn id="28" dur="800" decel="100000" fill="hold"/>
                                        <p:tgtEl>
                                          <p:spTgt spid="35925"/>
                                        </p:tgtEl>
                                        <p:attrNameLst>
                                          <p:attrName>style.rotation</p:attrName>
                                        </p:attrNameLst>
                                      </p:cBhvr>
                                      <p:tavLst>
                                        <p:tav tm="0">
                                          <p:val>
                                            <p:fltVal val="-90"/>
                                          </p:val>
                                        </p:tav>
                                        <p:tav tm="100000">
                                          <p:val>
                                            <p:fltVal val="0"/>
                                          </p:val>
                                        </p:tav>
                                      </p:tavLst>
                                    </p:anim>
                                    <p:anim calcmode="lin" valueType="num">
                                      <p:cBhvr>
                                        <p:cTn id="29" dur="800" decel="100000" fill="hold"/>
                                        <p:tgtEl>
                                          <p:spTgt spid="35925"/>
                                        </p:tgtEl>
                                        <p:attrNameLst>
                                          <p:attrName>ppt_x</p:attrName>
                                        </p:attrNameLst>
                                      </p:cBhvr>
                                      <p:tavLst>
                                        <p:tav tm="0">
                                          <p:val>
                                            <p:strVal val="#ppt_x+0.4"/>
                                          </p:val>
                                        </p:tav>
                                        <p:tav tm="100000">
                                          <p:val>
                                            <p:strVal val="#ppt_x-0.05"/>
                                          </p:val>
                                        </p:tav>
                                      </p:tavLst>
                                    </p:anim>
                                    <p:anim calcmode="lin" valueType="num">
                                      <p:cBhvr>
                                        <p:cTn id="30" dur="800" decel="100000" fill="hold"/>
                                        <p:tgtEl>
                                          <p:spTgt spid="35925"/>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5925"/>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5925"/>
                                        </p:tgtEl>
                                        <p:attrNameLst>
                                          <p:attrName>ppt_y</p:attrName>
                                        </p:attrNameLst>
                                      </p:cBhvr>
                                      <p:tavLst>
                                        <p:tav tm="0">
                                          <p:val>
                                            <p:strVal val="#ppt_y+0.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5926"/>
                                        </p:tgtEl>
                                        <p:attrNameLst>
                                          <p:attrName>style.visibility</p:attrName>
                                        </p:attrNameLst>
                                      </p:cBhvr>
                                      <p:to>
                                        <p:strVal val="visible"/>
                                      </p:to>
                                    </p:set>
                                    <p:animEffect transition="in" filter="fade">
                                      <p:cBhvr>
                                        <p:cTn id="37" dur="800" decel="100000"/>
                                        <p:tgtEl>
                                          <p:spTgt spid="35926"/>
                                        </p:tgtEl>
                                      </p:cBhvr>
                                    </p:animEffect>
                                    <p:anim calcmode="lin" valueType="num">
                                      <p:cBhvr>
                                        <p:cTn id="38" dur="800" decel="100000" fill="hold"/>
                                        <p:tgtEl>
                                          <p:spTgt spid="35926"/>
                                        </p:tgtEl>
                                        <p:attrNameLst>
                                          <p:attrName>style.rotation</p:attrName>
                                        </p:attrNameLst>
                                      </p:cBhvr>
                                      <p:tavLst>
                                        <p:tav tm="0">
                                          <p:val>
                                            <p:fltVal val="-90"/>
                                          </p:val>
                                        </p:tav>
                                        <p:tav tm="100000">
                                          <p:val>
                                            <p:fltVal val="0"/>
                                          </p:val>
                                        </p:tav>
                                      </p:tavLst>
                                    </p:anim>
                                    <p:anim calcmode="lin" valueType="num">
                                      <p:cBhvr>
                                        <p:cTn id="39" dur="800" decel="100000" fill="hold"/>
                                        <p:tgtEl>
                                          <p:spTgt spid="35926"/>
                                        </p:tgtEl>
                                        <p:attrNameLst>
                                          <p:attrName>ppt_x</p:attrName>
                                        </p:attrNameLst>
                                      </p:cBhvr>
                                      <p:tavLst>
                                        <p:tav tm="0">
                                          <p:val>
                                            <p:strVal val="#ppt_x+0.4"/>
                                          </p:val>
                                        </p:tav>
                                        <p:tav tm="100000">
                                          <p:val>
                                            <p:strVal val="#ppt_x-0.05"/>
                                          </p:val>
                                        </p:tav>
                                      </p:tavLst>
                                    </p:anim>
                                    <p:anim calcmode="lin" valueType="num">
                                      <p:cBhvr>
                                        <p:cTn id="40" dur="800" decel="100000" fill="hold"/>
                                        <p:tgtEl>
                                          <p:spTgt spid="35926"/>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5926"/>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592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23" grpId="0"/>
      <p:bldP spid="35924" grpId="0"/>
      <p:bldP spid="35925" grpId="0"/>
      <p:bldP spid="359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4638"/>
            <a:ext cx="8229600" cy="850900"/>
          </a:xfrm>
        </p:spPr>
        <p:txBody>
          <a:bodyPr/>
          <a:lstStyle/>
          <a:p>
            <a:pPr eaLnBrk="1" hangingPunct="1"/>
            <a:r>
              <a:rPr lang="nl-NL" altLang="fr-FR" sz="4000" b="1" u="sng" smtClean="0">
                <a:solidFill>
                  <a:srgbClr val="FFFF99"/>
                </a:solidFill>
              </a:rPr>
              <a:t>1. Les forces de Van der Waals</a:t>
            </a:r>
            <a:br>
              <a:rPr lang="nl-NL" altLang="fr-FR" sz="4000" b="1" u="sng" smtClean="0">
                <a:solidFill>
                  <a:srgbClr val="FFFF99"/>
                </a:solidFill>
              </a:rPr>
            </a:br>
            <a:endParaRPr lang="fr-CA" altLang="fr-FR" sz="4000" b="1" u="sng" smtClean="0">
              <a:solidFill>
                <a:srgbClr val="FFFF99"/>
              </a:solidFill>
            </a:endParaRPr>
          </a:p>
        </p:txBody>
      </p:sp>
      <p:sp>
        <p:nvSpPr>
          <p:cNvPr id="36867" name="Rectangle 3"/>
          <p:cNvSpPr>
            <a:spLocks noGrp="1" noChangeArrowheads="1"/>
          </p:cNvSpPr>
          <p:nvPr>
            <p:ph type="body" idx="1"/>
          </p:nvPr>
        </p:nvSpPr>
        <p:spPr>
          <a:xfrm>
            <a:off x="457200" y="981075"/>
            <a:ext cx="8686800" cy="5145088"/>
          </a:xfrm>
        </p:spPr>
        <p:txBody>
          <a:bodyPr/>
          <a:lstStyle/>
          <a:p>
            <a:pPr eaLnBrk="1" hangingPunct="1"/>
            <a:r>
              <a:rPr lang="fr-CA" altLang="fr-FR" smtClean="0">
                <a:solidFill>
                  <a:srgbClr val="FFFF99"/>
                </a:solidFill>
              </a:rPr>
              <a:t>Ce type de force est _____. Il existe lorsque des molécules se trouvent _____________ les unes des autres.</a:t>
            </a:r>
          </a:p>
          <a:p>
            <a:pPr eaLnBrk="1" hangingPunct="1"/>
            <a:r>
              <a:rPr lang="fr-CA" altLang="fr-FR" smtClean="0">
                <a:solidFill>
                  <a:srgbClr val="FFFF99"/>
                </a:solidFill>
              </a:rPr>
              <a:t>Plus les molécules sont lourdes, plus les forces de Van der Waals sont ________.</a:t>
            </a:r>
          </a:p>
          <a:p>
            <a:pPr eaLnBrk="1" hangingPunct="1"/>
            <a:r>
              <a:rPr lang="fr-CA" altLang="fr-FR" smtClean="0">
                <a:solidFill>
                  <a:srgbClr val="FFFF99"/>
                </a:solidFill>
              </a:rPr>
              <a:t>Plus la distance qui sépare les molécules est _______, plus les forces de Van der Waals sont grandes.</a:t>
            </a:r>
          </a:p>
        </p:txBody>
      </p:sp>
      <p:sp>
        <p:nvSpPr>
          <p:cNvPr id="36868" name="Text Box 4"/>
          <p:cNvSpPr txBox="1">
            <a:spLocks noChangeArrowheads="1"/>
          </p:cNvSpPr>
          <p:nvPr/>
        </p:nvSpPr>
        <p:spPr bwMode="auto">
          <a:xfrm>
            <a:off x="4572000" y="981075"/>
            <a:ext cx="15113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faible</a:t>
            </a:r>
            <a:endParaRPr lang="fr-CA" altLang="fr-FR" b="1" baseline="30000">
              <a:solidFill>
                <a:srgbClr val="FFFF66"/>
              </a:solidFill>
            </a:endParaRPr>
          </a:p>
        </p:txBody>
      </p:sp>
      <p:sp>
        <p:nvSpPr>
          <p:cNvPr id="36869" name="Text Box 5"/>
          <p:cNvSpPr txBox="1">
            <a:spLocks noChangeArrowheads="1"/>
          </p:cNvSpPr>
          <p:nvPr/>
        </p:nvSpPr>
        <p:spPr bwMode="auto">
          <a:xfrm>
            <a:off x="5724525" y="1484313"/>
            <a:ext cx="26638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rapprochées</a:t>
            </a:r>
            <a:endParaRPr lang="fr-CA" altLang="fr-FR" b="1" baseline="30000">
              <a:solidFill>
                <a:srgbClr val="FFFF66"/>
              </a:solidFill>
            </a:endParaRPr>
          </a:p>
        </p:txBody>
      </p:sp>
      <p:sp>
        <p:nvSpPr>
          <p:cNvPr id="36870" name="Text Box 6"/>
          <p:cNvSpPr txBox="1">
            <a:spLocks noChangeArrowheads="1"/>
          </p:cNvSpPr>
          <p:nvPr/>
        </p:nvSpPr>
        <p:spPr bwMode="auto">
          <a:xfrm>
            <a:off x="6372225" y="2997200"/>
            <a:ext cx="19431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grandes</a:t>
            </a:r>
            <a:endParaRPr lang="fr-CA" altLang="fr-FR" b="1" baseline="30000">
              <a:solidFill>
                <a:srgbClr val="FFFF66"/>
              </a:solidFill>
            </a:endParaRPr>
          </a:p>
        </p:txBody>
      </p:sp>
      <p:sp>
        <p:nvSpPr>
          <p:cNvPr id="36871" name="Text Box 7"/>
          <p:cNvSpPr txBox="1">
            <a:spLocks noChangeArrowheads="1"/>
          </p:cNvSpPr>
          <p:nvPr/>
        </p:nvSpPr>
        <p:spPr bwMode="auto">
          <a:xfrm>
            <a:off x="900113" y="4149725"/>
            <a:ext cx="13684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petite</a:t>
            </a:r>
            <a:endParaRPr lang="fr-CA" altLang="fr-FR" b="1" baseline="30000">
              <a:solidFill>
                <a:srgbClr val="FFFF66"/>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 calcmode="lin" valueType="num">
                                      <p:cBhvr>
                                        <p:cTn id="7" dur="500" fill="hold"/>
                                        <p:tgtEl>
                                          <p:spTgt spid="3686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686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6867">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0" presetClass="entr" presetSubtype="0" fill="hold" grpId="0" nodeType="clickEffect">
                                  <p:stCondLst>
                                    <p:cond delay="0"/>
                                  </p:stCondLst>
                                  <p:childTnLst>
                                    <p:set>
                                      <p:cBhvr>
                                        <p:cTn id="13" dur="1" fill="hold">
                                          <p:stCondLst>
                                            <p:cond delay="0"/>
                                          </p:stCondLst>
                                        </p:cTn>
                                        <p:tgtEl>
                                          <p:spTgt spid="36868"/>
                                        </p:tgtEl>
                                        <p:attrNameLst>
                                          <p:attrName>style.visibility</p:attrName>
                                        </p:attrNameLst>
                                      </p:cBhvr>
                                      <p:to>
                                        <p:strVal val="visible"/>
                                      </p:to>
                                    </p:set>
                                    <p:animEffect transition="in" filter="fade">
                                      <p:cBhvr>
                                        <p:cTn id="14" dur="800" decel="100000"/>
                                        <p:tgtEl>
                                          <p:spTgt spid="36868"/>
                                        </p:tgtEl>
                                      </p:cBhvr>
                                    </p:animEffect>
                                    <p:anim calcmode="lin" valueType="num">
                                      <p:cBhvr>
                                        <p:cTn id="15" dur="800" decel="100000" fill="hold"/>
                                        <p:tgtEl>
                                          <p:spTgt spid="36868"/>
                                        </p:tgtEl>
                                        <p:attrNameLst>
                                          <p:attrName>style.rotation</p:attrName>
                                        </p:attrNameLst>
                                      </p:cBhvr>
                                      <p:tavLst>
                                        <p:tav tm="0">
                                          <p:val>
                                            <p:fltVal val="-90"/>
                                          </p:val>
                                        </p:tav>
                                        <p:tav tm="100000">
                                          <p:val>
                                            <p:fltVal val="0"/>
                                          </p:val>
                                        </p:tav>
                                      </p:tavLst>
                                    </p:anim>
                                    <p:anim calcmode="lin" valueType="num">
                                      <p:cBhvr>
                                        <p:cTn id="16" dur="800" decel="100000" fill="hold"/>
                                        <p:tgtEl>
                                          <p:spTgt spid="36868"/>
                                        </p:tgtEl>
                                        <p:attrNameLst>
                                          <p:attrName>ppt_x</p:attrName>
                                        </p:attrNameLst>
                                      </p:cBhvr>
                                      <p:tavLst>
                                        <p:tav tm="0">
                                          <p:val>
                                            <p:strVal val="#ppt_x+0.4"/>
                                          </p:val>
                                        </p:tav>
                                        <p:tav tm="100000">
                                          <p:val>
                                            <p:strVal val="#ppt_x-0.05"/>
                                          </p:val>
                                        </p:tav>
                                      </p:tavLst>
                                    </p:anim>
                                    <p:anim calcmode="lin" valueType="num">
                                      <p:cBhvr>
                                        <p:cTn id="17" dur="800" decel="100000" fill="hold"/>
                                        <p:tgtEl>
                                          <p:spTgt spid="36868"/>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36868"/>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36868"/>
                                        </p:tgtEl>
                                        <p:attrNameLst>
                                          <p:attrName>ppt_y</p:attrName>
                                        </p:attrNameLst>
                                      </p:cBhvr>
                                      <p:tavLst>
                                        <p:tav tm="0">
                                          <p:val>
                                            <p:strVal val="#ppt_y+0.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30" presetClass="entr" presetSubtype="0" fill="hold" grpId="0" nodeType="clickEffect">
                                  <p:stCondLst>
                                    <p:cond delay="0"/>
                                  </p:stCondLst>
                                  <p:childTnLst>
                                    <p:set>
                                      <p:cBhvr>
                                        <p:cTn id="23" dur="1" fill="hold">
                                          <p:stCondLst>
                                            <p:cond delay="0"/>
                                          </p:stCondLst>
                                        </p:cTn>
                                        <p:tgtEl>
                                          <p:spTgt spid="36869"/>
                                        </p:tgtEl>
                                        <p:attrNameLst>
                                          <p:attrName>style.visibility</p:attrName>
                                        </p:attrNameLst>
                                      </p:cBhvr>
                                      <p:to>
                                        <p:strVal val="visible"/>
                                      </p:to>
                                    </p:set>
                                    <p:animEffect transition="in" filter="fade">
                                      <p:cBhvr>
                                        <p:cTn id="24" dur="800" decel="100000"/>
                                        <p:tgtEl>
                                          <p:spTgt spid="36869"/>
                                        </p:tgtEl>
                                      </p:cBhvr>
                                    </p:animEffect>
                                    <p:anim calcmode="lin" valueType="num">
                                      <p:cBhvr>
                                        <p:cTn id="25" dur="800" decel="100000" fill="hold"/>
                                        <p:tgtEl>
                                          <p:spTgt spid="36869"/>
                                        </p:tgtEl>
                                        <p:attrNameLst>
                                          <p:attrName>style.rotation</p:attrName>
                                        </p:attrNameLst>
                                      </p:cBhvr>
                                      <p:tavLst>
                                        <p:tav tm="0">
                                          <p:val>
                                            <p:fltVal val="-90"/>
                                          </p:val>
                                        </p:tav>
                                        <p:tav tm="100000">
                                          <p:val>
                                            <p:fltVal val="0"/>
                                          </p:val>
                                        </p:tav>
                                      </p:tavLst>
                                    </p:anim>
                                    <p:anim calcmode="lin" valueType="num">
                                      <p:cBhvr>
                                        <p:cTn id="26" dur="800" decel="100000" fill="hold"/>
                                        <p:tgtEl>
                                          <p:spTgt spid="36869"/>
                                        </p:tgtEl>
                                        <p:attrNameLst>
                                          <p:attrName>ppt_x</p:attrName>
                                        </p:attrNameLst>
                                      </p:cBhvr>
                                      <p:tavLst>
                                        <p:tav tm="0">
                                          <p:val>
                                            <p:strVal val="#ppt_x+0.4"/>
                                          </p:val>
                                        </p:tav>
                                        <p:tav tm="100000">
                                          <p:val>
                                            <p:strVal val="#ppt_x-0.05"/>
                                          </p:val>
                                        </p:tav>
                                      </p:tavLst>
                                    </p:anim>
                                    <p:anim calcmode="lin" valueType="num">
                                      <p:cBhvr>
                                        <p:cTn id="27" dur="800" decel="100000" fill="hold"/>
                                        <p:tgtEl>
                                          <p:spTgt spid="36869"/>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6869"/>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6869"/>
                                        </p:tgtEl>
                                        <p:attrNameLst>
                                          <p:attrName>ppt_y</p:attrName>
                                        </p:attrNameLst>
                                      </p:cBhvr>
                                      <p:tavLst>
                                        <p:tav tm="0">
                                          <p:val>
                                            <p:strVal val="#ppt_y+0.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53" presetClass="entr" presetSubtype="0" fill="hold" nodeType="clickEffect">
                                  <p:stCondLst>
                                    <p:cond delay="0"/>
                                  </p:stCondLst>
                                  <p:childTnLst>
                                    <p:set>
                                      <p:cBhvr>
                                        <p:cTn id="33" dur="1" fill="hold">
                                          <p:stCondLst>
                                            <p:cond delay="0"/>
                                          </p:stCondLst>
                                        </p:cTn>
                                        <p:tgtEl>
                                          <p:spTgt spid="36867">
                                            <p:txEl>
                                              <p:pRg st="1" end="1"/>
                                            </p:txEl>
                                          </p:spTgt>
                                        </p:tgtEl>
                                        <p:attrNameLst>
                                          <p:attrName>style.visibility</p:attrName>
                                        </p:attrNameLst>
                                      </p:cBhvr>
                                      <p:to>
                                        <p:strVal val="visible"/>
                                      </p:to>
                                    </p:set>
                                    <p:anim calcmode="lin" valueType="num">
                                      <p:cBhvr>
                                        <p:cTn id="34" dur="500" fill="hold"/>
                                        <p:tgtEl>
                                          <p:spTgt spid="36867">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36867">
                                            <p:txEl>
                                              <p:pRg st="1" end="1"/>
                                            </p:txEl>
                                          </p:spTgt>
                                        </p:tgtEl>
                                        <p:attrNameLst>
                                          <p:attrName>ppt_h</p:attrName>
                                        </p:attrNameLst>
                                      </p:cBhvr>
                                      <p:tavLst>
                                        <p:tav tm="0">
                                          <p:val>
                                            <p:fltVal val="0"/>
                                          </p:val>
                                        </p:tav>
                                        <p:tav tm="100000">
                                          <p:val>
                                            <p:strVal val="#ppt_h"/>
                                          </p:val>
                                        </p:tav>
                                      </p:tavLst>
                                    </p:anim>
                                    <p:animEffect transition="in" filter="fade">
                                      <p:cBhvr>
                                        <p:cTn id="36" dur="500"/>
                                        <p:tgtEl>
                                          <p:spTgt spid="36867">
                                            <p:txEl>
                                              <p:pRg st="1" end="1"/>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0" presetClass="entr" presetSubtype="0" fill="hold" grpId="0" nodeType="clickEffect">
                                  <p:stCondLst>
                                    <p:cond delay="0"/>
                                  </p:stCondLst>
                                  <p:childTnLst>
                                    <p:set>
                                      <p:cBhvr>
                                        <p:cTn id="40" dur="1" fill="hold">
                                          <p:stCondLst>
                                            <p:cond delay="0"/>
                                          </p:stCondLst>
                                        </p:cTn>
                                        <p:tgtEl>
                                          <p:spTgt spid="36870"/>
                                        </p:tgtEl>
                                        <p:attrNameLst>
                                          <p:attrName>style.visibility</p:attrName>
                                        </p:attrNameLst>
                                      </p:cBhvr>
                                      <p:to>
                                        <p:strVal val="visible"/>
                                      </p:to>
                                    </p:set>
                                    <p:animEffect transition="in" filter="fade">
                                      <p:cBhvr>
                                        <p:cTn id="41" dur="800" decel="100000"/>
                                        <p:tgtEl>
                                          <p:spTgt spid="36870"/>
                                        </p:tgtEl>
                                      </p:cBhvr>
                                    </p:animEffect>
                                    <p:anim calcmode="lin" valueType="num">
                                      <p:cBhvr>
                                        <p:cTn id="42" dur="800" decel="100000" fill="hold"/>
                                        <p:tgtEl>
                                          <p:spTgt spid="36870"/>
                                        </p:tgtEl>
                                        <p:attrNameLst>
                                          <p:attrName>style.rotation</p:attrName>
                                        </p:attrNameLst>
                                      </p:cBhvr>
                                      <p:tavLst>
                                        <p:tav tm="0">
                                          <p:val>
                                            <p:fltVal val="-90"/>
                                          </p:val>
                                        </p:tav>
                                        <p:tav tm="100000">
                                          <p:val>
                                            <p:fltVal val="0"/>
                                          </p:val>
                                        </p:tav>
                                      </p:tavLst>
                                    </p:anim>
                                    <p:anim calcmode="lin" valueType="num">
                                      <p:cBhvr>
                                        <p:cTn id="43" dur="800" decel="100000" fill="hold"/>
                                        <p:tgtEl>
                                          <p:spTgt spid="36870"/>
                                        </p:tgtEl>
                                        <p:attrNameLst>
                                          <p:attrName>ppt_x</p:attrName>
                                        </p:attrNameLst>
                                      </p:cBhvr>
                                      <p:tavLst>
                                        <p:tav tm="0">
                                          <p:val>
                                            <p:strVal val="#ppt_x+0.4"/>
                                          </p:val>
                                        </p:tav>
                                        <p:tav tm="100000">
                                          <p:val>
                                            <p:strVal val="#ppt_x-0.05"/>
                                          </p:val>
                                        </p:tav>
                                      </p:tavLst>
                                    </p:anim>
                                    <p:anim calcmode="lin" valueType="num">
                                      <p:cBhvr>
                                        <p:cTn id="44" dur="800" decel="100000" fill="hold"/>
                                        <p:tgtEl>
                                          <p:spTgt spid="36870"/>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36870"/>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36870"/>
                                        </p:tgtEl>
                                        <p:attrNameLst>
                                          <p:attrName>ppt_y</p:attrName>
                                        </p:attrNameLst>
                                      </p:cBhvr>
                                      <p:tavLst>
                                        <p:tav tm="0">
                                          <p:val>
                                            <p:strVal val="#ppt_y+0.1"/>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53" presetClass="entr" presetSubtype="0" fill="hold" nodeType="clickEffect">
                                  <p:stCondLst>
                                    <p:cond delay="0"/>
                                  </p:stCondLst>
                                  <p:childTnLst>
                                    <p:set>
                                      <p:cBhvr>
                                        <p:cTn id="50" dur="1" fill="hold">
                                          <p:stCondLst>
                                            <p:cond delay="0"/>
                                          </p:stCondLst>
                                        </p:cTn>
                                        <p:tgtEl>
                                          <p:spTgt spid="36867">
                                            <p:txEl>
                                              <p:pRg st="2" end="2"/>
                                            </p:txEl>
                                          </p:spTgt>
                                        </p:tgtEl>
                                        <p:attrNameLst>
                                          <p:attrName>style.visibility</p:attrName>
                                        </p:attrNameLst>
                                      </p:cBhvr>
                                      <p:to>
                                        <p:strVal val="visible"/>
                                      </p:to>
                                    </p:set>
                                    <p:anim calcmode="lin" valueType="num">
                                      <p:cBhvr>
                                        <p:cTn id="51" dur="500" fill="hold"/>
                                        <p:tgtEl>
                                          <p:spTgt spid="36867">
                                            <p:txEl>
                                              <p:pRg st="2" end="2"/>
                                            </p:txEl>
                                          </p:spTgt>
                                        </p:tgtEl>
                                        <p:attrNameLst>
                                          <p:attrName>ppt_w</p:attrName>
                                        </p:attrNameLst>
                                      </p:cBhvr>
                                      <p:tavLst>
                                        <p:tav tm="0">
                                          <p:val>
                                            <p:fltVal val="0"/>
                                          </p:val>
                                        </p:tav>
                                        <p:tav tm="100000">
                                          <p:val>
                                            <p:strVal val="#ppt_w"/>
                                          </p:val>
                                        </p:tav>
                                      </p:tavLst>
                                    </p:anim>
                                    <p:anim calcmode="lin" valueType="num">
                                      <p:cBhvr>
                                        <p:cTn id="52" dur="500" fill="hold"/>
                                        <p:tgtEl>
                                          <p:spTgt spid="36867">
                                            <p:txEl>
                                              <p:pRg st="2" end="2"/>
                                            </p:txEl>
                                          </p:spTgt>
                                        </p:tgtEl>
                                        <p:attrNameLst>
                                          <p:attrName>ppt_h</p:attrName>
                                        </p:attrNameLst>
                                      </p:cBhvr>
                                      <p:tavLst>
                                        <p:tav tm="0">
                                          <p:val>
                                            <p:fltVal val="0"/>
                                          </p:val>
                                        </p:tav>
                                        <p:tav tm="100000">
                                          <p:val>
                                            <p:strVal val="#ppt_h"/>
                                          </p:val>
                                        </p:tav>
                                      </p:tavLst>
                                    </p:anim>
                                    <p:animEffect transition="in" filter="fade">
                                      <p:cBhvr>
                                        <p:cTn id="53" dur="500"/>
                                        <p:tgtEl>
                                          <p:spTgt spid="36867">
                                            <p:txEl>
                                              <p:pRg st="2" end="2"/>
                                            </p:txEl>
                                          </p:spTgt>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30" presetClass="entr" presetSubtype="0" fill="hold" grpId="0" nodeType="clickEffect">
                                  <p:stCondLst>
                                    <p:cond delay="0"/>
                                  </p:stCondLst>
                                  <p:childTnLst>
                                    <p:set>
                                      <p:cBhvr>
                                        <p:cTn id="57" dur="1" fill="hold">
                                          <p:stCondLst>
                                            <p:cond delay="0"/>
                                          </p:stCondLst>
                                        </p:cTn>
                                        <p:tgtEl>
                                          <p:spTgt spid="36871"/>
                                        </p:tgtEl>
                                        <p:attrNameLst>
                                          <p:attrName>style.visibility</p:attrName>
                                        </p:attrNameLst>
                                      </p:cBhvr>
                                      <p:to>
                                        <p:strVal val="visible"/>
                                      </p:to>
                                    </p:set>
                                    <p:animEffect transition="in" filter="fade">
                                      <p:cBhvr>
                                        <p:cTn id="58" dur="800" decel="100000"/>
                                        <p:tgtEl>
                                          <p:spTgt spid="36871"/>
                                        </p:tgtEl>
                                      </p:cBhvr>
                                    </p:animEffect>
                                    <p:anim calcmode="lin" valueType="num">
                                      <p:cBhvr>
                                        <p:cTn id="59" dur="800" decel="100000" fill="hold"/>
                                        <p:tgtEl>
                                          <p:spTgt spid="36871"/>
                                        </p:tgtEl>
                                        <p:attrNameLst>
                                          <p:attrName>style.rotation</p:attrName>
                                        </p:attrNameLst>
                                      </p:cBhvr>
                                      <p:tavLst>
                                        <p:tav tm="0">
                                          <p:val>
                                            <p:fltVal val="-90"/>
                                          </p:val>
                                        </p:tav>
                                        <p:tav tm="100000">
                                          <p:val>
                                            <p:fltVal val="0"/>
                                          </p:val>
                                        </p:tav>
                                      </p:tavLst>
                                    </p:anim>
                                    <p:anim calcmode="lin" valueType="num">
                                      <p:cBhvr>
                                        <p:cTn id="60" dur="800" decel="100000" fill="hold"/>
                                        <p:tgtEl>
                                          <p:spTgt spid="36871"/>
                                        </p:tgtEl>
                                        <p:attrNameLst>
                                          <p:attrName>ppt_x</p:attrName>
                                        </p:attrNameLst>
                                      </p:cBhvr>
                                      <p:tavLst>
                                        <p:tav tm="0">
                                          <p:val>
                                            <p:strVal val="#ppt_x+0.4"/>
                                          </p:val>
                                        </p:tav>
                                        <p:tav tm="100000">
                                          <p:val>
                                            <p:strVal val="#ppt_x-0.05"/>
                                          </p:val>
                                        </p:tav>
                                      </p:tavLst>
                                    </p:anim>
                                    <p:anim calcmode="lin" valueType="num">
                                      <p:cBhvr>
                                        <p:cTn id="61" dur="800" decel="100000" fill="hold"/>
                                        <p:tgtEl>
                                          <p:spTgt spid="36871"/>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36871"/>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3687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P spid="36869" grpId="0"/>
      <p:bldP spid="36870" grpId="0"/>
      <p:bldP spid="3687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spect="1" noChangeArrowheads="1"/>
          </p:cNvSpPr>
          <p:nvPr>
            <p:ph type="body" idx="1"/>
          </p:nvPr>
        </p:nvSpPr>
        <p:spPr/>
        <p:txBody>
          <a:bodyPr/>
          <a:lstStyle/>
          <a:p>
            <a:pPr eaLnBrk="1" hangingPunct="1"/>
            <a:endParaRPr lang="fr-FR" altLang="fr-FR" smtClean="0"/>
          </a:p>
        </p:txBody>
      </p:sp>
      <p:pic>
        <p:nvPicPr>
          <p:cNvPr id="624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905250" cy="460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57150"/>
            <a:ext cx="4500562" cy="404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 Box 7"/>
          <p:cNvSpPr txBox="1">
            <a:spLocks noChangeArrowheads="1"/>
          </p:cNvSpPr>
          <p:nvPr/>
        </p:nvSpPr>
        <p:spPr bwMode="auto">
          <a:xfrm>
            <a:off x="1835150" y="6858000"/>
            <a:ext cx="5616575" cy="187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1800">
                <a:hlinkClick r:id="rId4"/>
              </a:rPr>
              <a:t>http://video.google.ca/videosearch?um=1&amp;hl=en&amp;safe=active&amp;client=firefox-a&amp;channel=s&amp;rls=org.mozilla:en-US:official&amp;q=walk%20moon&amp;ndsp=20&amp;ie=UTF-8&amp;sa=N&amp;tab=iv#q=moon%201969&amp;hl=en&amp;emb=0</a:t>
            </a:r>
            <a:endParaRPr lang="fr-CA" altLang="fr-FR" sz="1800"/>
          </a:p>
          <a:p>
            <a:pPr eaLnBrk="1" hangingPunct="1">
              <a:spcBef>
                <a:spcPct val="50000"/>
              </a:spcBef>
              <a:buFontTx/>
              <a:buNone/>
            </a:pPr>
            <a:endParaRPr lang="fr-CA" altLang="fr-FR" sz="1800"/>
          </a:p>
        </p:txBody>
      </p:sp>
      <p:sp>
        <p:nvSpPr>
          <p:cNvPr id="2" name="ZoneTexte 1"/>
          <p:cNvSpPr txBox="1"/>
          <p:nvPr/>
        </p:nvSpPr>
        <p:spPr>
          <a:xfrm>
            <a:off x="34925" y="3357563"/>
            <a:ext cx="4032250" cy="3416300"/>
          </a:xfrm>
          <a:prstGeom prst="rect">
            <a:avLst/>
          </a:prstGeom>
          <a:solidFill>
            <a:schemeClr val="accent1">
              <a:lumMod val="10000"/>
            </a:schemeClr>
          </a:solidFill>
        </p:spPr>
        <p:txBody>
          <a:bodyPr>
            <a:spAutoFit/>
          </a:bodyPr>
          <a:lstStyle/>
          <a:p>
            <a:pPr>
              <a:defRPr/>
            </a:pPr>
            <a:r>
              <a:rPr lang="fr-CA" sz="2400" b="1" dirty="0">
                <a:solidFill>
                  <a:srgbClr val="FFFF66"/>
                </a:solidFill>
                <a:latin typeface="Arial Black" pitchFamily="34" charset="0"/>
              </a:rPr>
              <a:t>Un astronaute près de la Terre est  attiré par la grande masse de la Terre.  Quand il est loin, il y a moins d’attraction.</a:t>
            </a:r>
          </a:p>
          <a:p>
            <a:pPr>
              <a:defRPr/>
            </a:pPr>
            <a:r>
              <a:rPr lang="fr-CA" sz="2400" b="1" u="sng" dirty="0">
                <a:solidFill>
                  <a:srgbClr val="FFFF00"/>
                </a:solidFill>
                <a:latin typeface="Arial Black" pitchFamily="34" charset="0"/>
              </a:rPr>
              <a:t>Les masses s’attirent plus quand elles sont rapprochées.</a:t>
            </a:r>
          </a:p>
        </p:txBody>
      </p:sp>
      <p:sp>
        <p:nvSpPr>
          <p:cNvPr id="8" name="ZoneTexte 7"/>
          <p:cNvSpPr txBox="1"/>
          <p:nvPr/>
        </p:nvSpPr>
        <p:spPr>
          <a:xfrm>
            <a:off x="4643438" y="3068638"/>
            <a:ext cx="4500562" cy="3786187"/>
          </a:xfrm>
          <a:prstGeom prst="rect">
            <a:avLst/>
          </a:prstGeom>
          <a:solidFill>
            <a:schemeClr val="accent1">
              <a:lumMod val="10000"/>
            </a:schemeClr>
          </a:solidFill>
        </p:spPr>
        <p:txBody>
          <a:bodyPr>
            <a:spAutoFit/>
          </a:bodyPr>
          <a:lstStyle/>
          <a:p>
            <a:pPr>
              <a:defRPr/>
            </a:pPr>
            <a:r>
              <a:rPr lang="fr-CA" sz="2400" b="1" dirty="0">
                <a:solidFill>
                  <a:srgbClr val="FFFF66"/>
                </a:solidFill>
                <a:latin typeface="Arial Black" pitchFamily="34" charset="0"/>
              </a:rPr>
              <a:t>Un astronaute sur la Terre est très attiré par sa grande masse, mais quand il est sur la Lune, l’attraction est moins grande, car la Lune est plus légère.  </a:t>
            </a:r>
          </a:p>
          <a:p>
            <a:pPr>
              <a:defRPr/>
            </a:pPr>
            <a:r>
              <a:rPr lang="fr-CA" sz="2400" b="1" u="sng" dirty="0">
                <a:solidFill>
                  <a:srgbClr val="FFFF00"/>
                </a:solidFill>
                <a:latin typeface="Arial Black" pitchFamily="34" charset="0"/>
              </a:rPr>
              <a:t>Les masses lourdes s’attirent plus que les masses légères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2468"/>
                                        </p:tgtEl>
                                        <p:attrNameLst>
                                          <p:attrName>style.visibility</p:attrName>
                                        </p:attrNameLst>
                                      </p:cBhvr>
                                      <p:to>
                                        <p:strVal val="visible"/>
                                      </p:to>
                                    </p:set>
                                    <p:animEffect transition="in" filter="fade">
                                      <p:cBhvr>
                                        <p:cTn id="7" dur="500"/>
                                        <p:tgtEl>
                                          <p:spTgt spid="624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bg/>
                                          </p:spTgt>
                                        </p:tgtEl>
                                        <p:attrNameLst>
                                          <p:attrName>style.visibility</p:attrName>
                                        </p:attrNameLst>
                                      </p:cBhvr>
                                      <p:to>
                                        <p:strVal val="visible"/>
                                      </p:to>
                                    </p:set>
                                    <p:animEffect transition="in" filter="fade">
                                      <p:cBhvr>
                                        <p:cTn id="12" dur="500"/>
                                        <p:tgtEl>
                                          <p:spTgt spid="2">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500"/>
                                        <p:tgtEl>
                                          <p:spTgt spid="2">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fade">
                                      <p:cBhvr>
                                        <p:cTn id="20" dur="500"/>
                                        <p:tgtEl>
                                          <p:spTgt spid="2">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62469"/>
                                        </p:tgtEl>
                                        <p:attrNameLst>
                                          <p:attrName>style.visibility</p:attrName>
                                        </p:attrNameLst>
                                      </p:cBhvr>
                                      <p:to>
                                        <p:strVal val="visible"/>
                                      </p:to>
                                    </p:set>
                                    <p:animEffect transition="in" filter="fade">
                                      <p:cBhvr>
                                        <p:cTn id="25" dur="500"/>
                                        <p:tgtEl>
                                          <p:spTgt spid="6246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bg/>
                                          </p:spTgt>
                                        </p:tgtEl>
                                        <p:attrNameLst>
                                          <p:attrName>style.visibility</p:attrName>
                                        </p:attrNameLst>
                                      </p:cBhvr>
                                      <p:to>
                                        <p:strVal val="visible"/>
                                      </p:to>
                                    </p:set>
                                    <p:animEffect transition="in" filter="fade">
                                      <p:cBhvr>
                                        <p:cTn id="30" dur="500"/>
                                        <p:tgtEl>
                                          <p:spTgt spid="8">
                                            <p:bg/>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animEffect transition="in" filter="fade">
                                      <p:cBhvr>
                                        <p:cTn id="33" dur="500"/>
                                        <p:tgtEl>
                                          <p:spTgt spid="8">
                                            <p:txEl>
                                              <p:pRg st="0" end="0"/>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8">
                                            <p:txEl>
                                              <p:pRg st="1" end="1"/>
                                            </p:txEl>
                                          </p:spTgt>
                                        </p:tgtEl>
                                        <p:attrNameLst>
                                          <p:attrName>style.visibility</p:attrName>
                                        </p:attrNameLst>
                                      </p:cBhvr>
                                      <p:to>
                                        <p:strVal val="visible"/>
                                      </p:to>
                                    </p:set>
                                    <p:animEffect transition="in" filter="fade">
                                      <p:cBhvr>
                                        <p:cTn id="38"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8"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noChangeArrowheads="1"/>
          </p:cNvSpPr>
          <p:nvPr>
            <p:ph type="body" idx="1"/>
          </p:nvPr>
        </p:nvSpPr>
        <p:spPr>
          <a:xfrm>
            <a:off x="457200" y="620713"/>
            <a:ext cx="8229600" cy="2303462"/>
          </a:xfrm>
        </p:spPr>
        <p:txBody>
          <a:bodyPr/>
          <a:lstStyle/>
          <a:p>
            <a:pPr eaLnBrk="1" hangingPunct="1">
              <a:buFont typeface="Times New Roman" panose="02020603050405020304" pitchFamily="18" charset="0"/>
              <a:buChar char="-"/>
            </a:pPr>
            <a:r>
              <a:rPr lang="fr-CA" altLang="fr-FR" smtClean="0">
                <a:solidFill>
                  <a:srgbClr val="FFFF99"/>
                </a:solidFill>
              </a:rPr>
              <a:t>Ce sont ces forces qui retiennent les molécules de ________ ensemble dans la glace sèche (CO</a:t>
            </a:r>
            <a:r>
              <a:rPr lang="fr-CA" altLang="fr-FR" baseline="-25000" smtClean="0">
                <a:solidFill>
                  <a:srgbClr val="FFFF99"/>
                </a:solidFill>
              </a:rPr>
              <a:t>2</a:t>
            </a:r>
            <a:r>
              <a:rPr lang="fr-CA" altLang="fr-FR" smtClean="0">
                <a:solidFill>
                  <a:srgbClr val="FFFF99"/>
                </a:solidFill>
              </a:rPr>
              <a:t> à l’état solide).</a:t>
            </a:r>
          </a:p>
          <a:p>
            <a:pPr eaLnBrk="1" hangingPunct="1">
              <a:buFont typeface="Times New Roman" panose="02020603050405020304" pitchFamily="18" charset="0"/>
              <a:buChar char="-"/>
            </a:pPr>
            <a:endParaRPr lang="fr-CA" altLang="fr-FR" b="1" u="sng" smtClean="0">
              <a:solidFill>
                <a:srgbClr val="FFFF99"/>
              </a:solidFill>
            </a:endParaRPr>
          </a:p>
          <a:p>
            <a:pPr eaLnBrk="1" hangingPunct="1">
              <a:buFont typeface="Times New Roman" panose="02020603050405020304" pitchFamily="18" charset="0"/>
              <a:buChar char="-"/>
            </a:pPr>
            <a:r>
              <a:rPr lang="fr-CA" altLang="fr-FR" i="1" smtClean="0">
                <a:solidFill>
                  <a:schemeClr val="bg1"/>
                </a:solidFill>
              </a:rPr>
              <a:t>Pour faire le bloc de glace sèche, on comprime le gaz CO</a:t>
            </a:r>
            <a:r>
              <a:rPr lang="fr-CA" altLang="fr-FR" i="1" baseline="-25000" smtClean="0">
                <a:solidFill>
                  <a:schemeClr val="bg1"/>
                </a:solidFill>
              </a:rPr>
              <a:t>2</a:t>
            </a:r>
            <a:r>
              <a:rPr lang="fr-CA" altLang="fr-FR" i="1" smtClean="0">
                <a:solidFill>
                  <a:schemeClr val="bg1"/>
                </a:solidFill>
              </a:rPr>
              <a:t>.  En se rapprochant, les particules s’attirent.  Elles restent ensuite reliées ensemble jusqu’à ce qu’elle gagnent assez d’énergie pour se détacher des autres.  </a:t>
            </a:r>
          </a:p>
          <a:p>
            <a:pPr eaLnBrk="1" hangingPunct="1">
              <a:buFont typeface="Times New Roman" panose="02020603050405020304" pitchFamily="18" charset="0"/>
              <a:buChar char="-"/>
            </a:pPr>
            <a:r>
              <a:rPr lang="fr-CA" altLang="fr-FR" i="1" smtClean="0">
                <a:solidFill>
                  <a:schemeClr val="bg1"/>
                </a:solidFill>
              </a:rPr>
              <a:t>Les molécules s’évaporent sans passer par l’état liquide.</a:t>
            </a:r>
            <a:endParaRPr lang="fr-FR" altLang="fr-FR" i="1" smtClean="0">
              <a:solidFill>
                <a:schemeClr val="bg1"/>
              </a:solidFill>
            </a:endParaRPr>
          </a:p>
          <a:p>
            <a:pPr eaLnBrk="1" hangingPunct="1"/>
            <a:endParaRPr lang="fr-CA" altLang="fr-FR" i="1" smtClean="0">
              <a:solidFill>
                <a:schemeClr val="bg1"/>
              </a:solidFill>
            </a:endParaRPr>
          </a:p>
        </p:txBody>
      </p:sp>
      <p:sp>
        <p:nvSpPr>
          <p:cNvPr id="37892" name="Text Box 4"/>
          <p:cNvSpPr txBox="1">
            <a:spLocks noChangeArrowheads="1"/>
          </p:cNvSpPr>
          <p:nvPr/>
        </p:nvSpPr>
        <p:spPr bwMode="auto">
          <a:xfrm>
            <a:off x="3708400" y="1125538"/>
            <a:ext cx="12239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CO</a:t>
            </a:r>
            <a:r>
              <a:rPr lang="fr-CA" altLang="fr-FR" b="1" baseline="-25000">
                <a:solidFill>
                  <a:srgbClr val="FFFF66"/>
                </a:solidFill>
              </a:rPr>
              <a:t>2</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3490">
                                            <p:txEl>
                                              <p:pRg st="0" end="0"/>
                                            </p:txEl>
                                          </p:spTgt>
                                        </p:tgtEl>
                                        <p:attrNameLst>
                                          <p:attrName>style.visibility</p:attrName>
                                        </p:attrNameLst>
                                      </p:cBhvr>
                                      <p:to>
                                        <p:strVal val="visible"/>
                                      </p:to>
                                    </p:set>
                                    <p:animEffect transition="in" filter="fade">
                                      <p:cBhvr>
                                        <p:cTn id="7" dur="500"/>
                                        <p:tgtEl>
                                          <p:spTgt spid="6349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37892">
                                            <p:txEl>
                                              <p:pRg st="0" end="0"/>
                                            </p:txEl>
                                          </p:spTgt>
                                        </p:tgtEl>
                                        <p:attrNameLst>
                                          <p:attrName>style.visibility</p:attrName>
                                        </p:attrNameLst>
                                      </p:cBhvr>
                                      <p:to>
                                        <p:strVal val="visible"/>
                                      </p:to>
                                    </p:set>
                                    <p:animEffect transition="in" filter="fade">
                                      <p:cBhvr>
                                        <p:cTn id="12" dur="800" decel="100000"/>
                                        <p:tgtEl>
                                          <p:spTgt spid="37892">
                                            <p:txEl>
                                              <p:pRg st="0" end="0"/>
                                            </p:txEl>
                                          </p:spTgt>
                                        </p:tgtEl>
                                      </p:cBhvr>
                                    </p:animEffect>
                                    <p:anim calcmode="lin" valueType="num">
                                      <p:cBhvr>
                                        <p:cTn id="13" dur="800" decel="100000" fill="hold"/>
                                        <p:tgtEl>
                                          <p:spTgt spid="37892">
                                            <p:txEl>
                                              <p:pRg st="0" end="0"/>
                                            </p:txEl>
                                          </p:spTgt>
                                        </p:tgtEl>
                                        <p:attrNameLst>
                                          <p:attrName>style.rotation</p:attrName>
                                        </p:attrNameLst>
                                      </p:cBhvr>
                                      <p:tavLst>
                                        <p:tav tm="0">
                                          <p:val>
                                            <p:fltVal val="-90"/>
                                          </p:val>
                                        </p:tav>
                                        <p:tav tm="100000">
                                          <p:val>
                                            <p:fltVal val="0"/>
                                          </p:val>
                                        </p:tav>
                                      </p:tavLst>
                                    </p:anim>
                                    <p:anim calcmode="lin" valueType="num">
                                      <p:cBhvr>
                                        <p:cTn id="14" dur="800" decel="100000" fill="hold"/>
                                        <p:tgtEl>
                                          <p:spTgt spid="37892">
                                            <p:txEl>
                                              <p:pRg st="0" end="0"/>
                                            </p:txEl>
                                          </p:spTgt>
                                        </p:tgtEl>
                                        <p:attrNameLst>
                                          <p:attrName>ppt_x</p:attrName>
                                        </p:attrNameLst>
                                      </p:cBhvr>
                                      <p:tavLst>
                                        <p:tav tm="0">
                                          <p:val>
                                            <p:strVal val="#ppt_x+0.4"/>
                                          </p:val>
                                        </p:tav>
                                        <p:tav tm="100000">
                                          <p:val>
                                            <p:strVal val="#ppt_x-0.05"/>
                                          </p:val>
                                        </p:tav>
                                      </p:tavLst>
                                    </p:anim>
                                    <p:anim calcmode="lin" valueType="num">
                                      <p:cBhvr>
                                        <p:cTn id="15" dur="800" decel="100000" fill="hold"/>
                                        <p:tgtEl>
                                          <p:spTgt spid="37892">
                                            <p:txEl>
                                              <p:pRg st="0" end="0"/>
                                            </p:txEl>
                                          </p:spTgt>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37892">
                                            <p:txEl>
                                              <p:pRg st="0" end="0"/>
                                            </p:txEl>
                                          </p:spTgt>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37892">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63490">
                                            <p:txEl>
                                              <p:pRg st="2" end="2"/>
                                            </p:txEl>
                                          </p:spTgt>
                                        </p:tgtEl>
                                        <p:attrNameLst>
                                          <p:attrName>style.visibility</p:attrName>
                                        </p:attrNameLst>
                                      </p:cBhvr>
                                      <p:to>
                                        <p:strVal val="visible"/>
                                      </p:to>
                                    </p:set>
                                    <p:animEffect transition="in" filter="fade">
                                      <p:cBhvr>
                                        <p:cTn id="22" dur="500"/>
                                        <p:tgtEl>
                                          <p:spTgt spid="63490">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63490">
                                            <p:txEl>
                                              <p:pRg st="3" end="3"/>
                                            </p:txEl>
                                          </p:spTgt>
                                        </p:tgtEl>
                                        <p:attrNameLst>
                                          <p:attrName>style.visibility</p:attrName>
                                        </p:attrNameLst>
                                      </p:cBhvr>
                                      <p:to>
                                        <p:strVal val="visible"/>
                                      </p:to>
                                    </p:set>
                                    <p:animEffect transition="in" filter="fade">
                                      <p:cBhvr>
                                        <p:cTn id="27" dur="500"/>
                                        <p:tgtEl>
                                          <p:spTgt spid="6349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3" name="Rectangle 5"/>
          <p:cNvSpPr>
            <a:spLocks noChangeArrowheads="1"/>
          </p:cNvSpPr>
          <p:nvPr/>
        </p:nvSpPr>
        <p:spPr bwMode="auto">
          <a:xfrm>
            <a:off x="900113" y="3429000"/>
            <a:ext cx="75596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Times New Roman" panose="02020603050405020304" pitchFamily="18" charset="0"/>
              <a:buChar char="-"/>
            </a:pPr>
            <a:r>
              <a:rPr lang="fr-CA" altLang="fr-FR" sz="2400" b="1">
                <a:solidFill>
                  <a:srgbClr val="FFFF99"/>
                </a:solidFill>
              </a:rPr>
              <a:t>Si ces deux paires de molécules sont séparées par la même distance, quelle paire s’attire le plus ?</a:t>
            </a:r>
            <a:endParaRPr lang="fr-FR" altLang="fr-FR" sz="2400" b="1">
              <a:solidFill>
                <a:srgbClr val="FFFF99"/>
              </a:solidFill>
            </a:endParaRPr>
          </a:p>
        </p:txBody>
      </p:sp>
      <p:sp>
        <p:nvSpPr>
          <p:cNvPr id="37896" name="Oval 8"/>
          <p:cNvSpPr>
            <a:spLocks noChangeArrowheads="1"/>
          </p:cNvSpPr>
          <p:nvPr/>
        </p:nvSpPr>
        <p:spPr bwMode="auto">
          <a:xfrm>
            <a:off x="755650" y="981075"/>
            <a:ext cx="1079500" cy="1152525"/>
          </a:xfrm>
          <a:prstGeom prst="ellipse">
            <a:avLst/>
          </a:prstGeom>
          <a:solidFill>
            <a:srgbClr val="FFFF66"/>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CA" altLang="fr-FR" sz="2400" b="1"/>
              <a:t>H</a:t>
            </a:r>
            <a:r>
              <a:rPr lang="fr-CA" altLang="fr-FR" sz="2400" b="1" baseline="-25000"/>
              <a:t>2</a:t>
            </a:r>
            <a:r>
              <a:rPr lang="fr-CA" altLang="fr-FR" sz="2400" b="1"/>
              <a:t>O</a:t>
            </a:r>
          </a:p>
        </p:txBody>
      </p:sp>
      <p:sp>
        <p:nvSpPr>
          <p:cNvPr id="37897" name="Oval 9"/>
          <p:cNvSpPr>
            <a:spLocks noChangeArrowheads="1"/>
          </p:cNvSpPr>
          <p:nvPr/>
        </p:nvSpPr>
        <p:spPr bwMode="auto">
          <a:xfrm>
            <a:off x="5292725" y="981075"/>
            <a:ext cx="1079500" cy="1152525"/>
          </a:xfrm>
          <a:prstGeom prst="ellipse">
            <a:avLst/>
          </a:prstGeom>
          <a:solidFill>
            <a:srgbClr val="FFFF66"/>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CA" altLang="fr-FR" sz="2400" b="1"/>
              <a:t>CO</a:t>
            </a:r>
            <a:r>
              <a:rPr lang="fr-CA" altLang="fr-FR" sz="2400" b="1" baseline="-25000"/>
              <a:t>2</a:t>
            </a:r>
          </a:p>
        </p:txBody>
      </p:sp>
      <p:sp>
        <p:nvSpPr>
          <p:cNvPr id="37898" name="Oval 10"/>
          <p:cNvSpPr>
            <a:spLocks noChangeArrowheads="1"/>
          </p:cNvSpPr>
          <p:nvPr/>
        </p:nvSpPr>
        <p:spPr bwMode="auto">
          <a:xfrm>
            <a:off x="7164388" y="981075"/>
            <a:ext cx="1079500" cy="1152525"/>
          </a:xfrm>
          <a:prstGeom prst="ellipse">
            <a:avLst/>
          </a:prstGeom>
          <a:solidFill>
            <a:srgbClr val="FFFF66"/>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CA" altLang="fr-FR" sz="2400" b="1"/>
              <a:t>CO</a:t>
            </a:r>
            <a:r>
              <a:rPr lang="fr-CA" altLang="fr-FR" sz="2400" b="1" baseline="-25000"/>
              <a:t>2</a:t>
            </a:r>
          </a:p>
        </p:txBody>
      </p:sp>
      <p:sp>
        <p:nvSpPr>
          <p:cNvPr id="37899" name="Oval 11"/>
          <p:cNvSpPr>
            <a:spLocks noChangeArrowheads="1"/>
          </p:cNvSpPr>
          <p:nvPr/>
        </p:nvSpPr>
        <p:spPr bwMode="auto">
          <a:xfrm>
            <a:off x="2627313" y="981075"/>
            <a:ext cx="1079500" cy="1152525"/>
          </a:xfrm>
          <a:prstGeom prst="ellipse">
            <a:avLst/>
          </a:prstGeom>
          <a:solidFill>
            <a:srgbClr val="FFFF66"/>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CA" altLang="fr-FR" sz="2400" b="1"/>
              <a:t>H</a:t>
            </a:r>
            <a:r>
              <a:rPr lang="fr-CA" altLang="fr-FR" sz="2400" b="1" baseline="-25000"/>
              <a:t>2</a:t>
            </a:r>
            <a:r>
              <a:rPr lang="fr-CA" altLang="fr-FR" sz="2400" b="1"/>
              <a:t>O</a:t>
            </a:r>
          </a:p>
        </p:txBody>
      </p:sp>
      <p:sp>
        <p:nvSpPr>
          <p:cNvPr id="37902" name="Rectangle 14"/>
          <p:cNvSpPr>
            <a:spLocks noChangeArrowheads="1"/>
          </p:cNvSpPr>
          <p:nvPr/>
        </p:nvSpPr>
        <p:spPr bwMode="auto">
          <a:xfrm>
            <a:off x="539750" y="693738"/>
            <a:ext cx="3311525" cy="180022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37903" name="Rectangle 15"/>
          <p:cNvSpPr>
            <a:spLocks noChangeArrowheads="1"/>
          </p:cNvSpPr>
          <p:nvPr/>
        </p:nvSpPr>
        <p:spPr bwMode="auto">
          <a:xfrm>
            <a:off x="5076825" y="693738"/>
            <a:ext cx="3311525" cy="180022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37904" name="Text Box 16"/>
          <p:cNvSpPr txBox="1">
            <a:spLocks noChangeArrowheads="1"/>
          </p:cNvSpPr>
          <p:nvPr/>
        </p:nvSpPr>
        <p:spPr bwMode="auto">
          <a:xfrm>
            <a:off x="1692275" y="2944813"/>
            <a:ext cx="9350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2400" b="1">
                <a:solidFill>
                  <a:srgbClr val="FFFF99"/>
                </a:solidFill>
              </a:rPr>
              <a:t>18 u</a:t>
            </a:r>
          </a:p>
        </p:txBody>
      </p:sp>
      <p:sp>
        <p:nvSpPr>
          <p:cNvPr id="37905" name="Text Box 17"/>
          <p:cNvSpPr txBox="1">
            <a:spLocks noChangeArrowheads="1"/>
          </p:cNvSpPr>
          <p:nvPr/>
        </p:nvSpPr>
        <p:spPr bwMode="auto">
          <a:xfrm>
            <a:off x="6372225" y="2852738"/>
            <a:ext cx="9350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2400" b="1">
                <a:solidFill>
                  <a:srgbClr val="FFFF99"/>
                </a:solidFill>
              </a:rPr>
              <a:t>44 u</a:t>
            </a:r>
          </a:p>
        </p:txBody>
      </p:sp>
      <p:sp>
        <p:nvSpPr>
          <p:cNvPr id="13" name="Text Box 16"/>
          <p:cNvSpPr txBox="1">
            <a:spLocks noChangeArrowheads="1"/>
          </p:cNvSpPr>
          <p:nvPr/>
        </p:nvSpPr>
        <p:spPr bwMode="auto">
          <a:xfrm>
            <a:off x="971550" y="2500313"/>
            <a:ext cx="25209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2400" b="1">
                <a:solidFill>
                  <a:srgbClr val="FFFF99"/>
                </a:solidFill>
              </a:rPr>
              <a:t>1u + 1u + 16 u</a:t>
            </a:r>
          </a:p>
        </p:txBody>
      </p:sp>
      <p:sp>
        <p:nvSpPr>
          <p:cNvPr id="14" name="Text Box 17"/>
          <p:cNvSpPr txBox="1">
            <a:spLocks noChangeArrowheads="1"/>
          </p:cNvSpPr>
          <p:nvPr/>
        </p:nvSpPr>
        <p:spPr bwMode="auto">
          <a:xfrm>
            <a:off x="5580063" y="2493963"/>
            <a:ext cx="29527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2400" b="1">
                <a:solidFill>
                  <a:srgbClr val="FFFF99"/>
                </a:solidFill>
              </a:rPr>
              <a:t>12u + 16 u + 16 u</a:t>
            </a:r>
          </a:p>
        </p:txBody>
      </p:sp>
      <p:sp>
        <p:nvSpPr>
          <p:cNvPr id="15" name="Rectangle 5"/>
          <p:cNvSpPr>
            <a:spLocks noChangeArrowheads="1"/>
          </p:cNvSpPr>
          <p:nvPr/>
        </p:nvSpPr>
        <p:spPr bwMode="auto">
          <a:xfrm>
            <a:off x="828675" y="4797425"/>
            <a:ext cx="75596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Times New Roman" panose="02020603050405020304" pitchFamily="18" charset="0"/>
              <a:buChar char="-"/>
            </a:pPr>
            <a:r>
              <a:rPr lang="fr-CA" altLang="fr-FR" sz="2400" b="1">
                <a:solidFill>
                  <a:srgbClr val="FFFF00"/>
                </a:solidFill>
              </a:rPr>
              <a:t>Les grandes masses s’attirent plus que les petites masses…</a:t>
            </a:r>
            <a:endParaRPr lang="fr-FR" altLang="fr-FR" sz="2400" b="1">
              <a:solidFill>
                <a:srgbClr val="FFFF0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6"/>
                                        </p:tgtEl>
                                        <p:attrNameLst>
                                          <p:attrName>style.visibility</p:attrName>
                                        </p:attrNameLst>
                                      </p:cBhvr>
                                      <p:to>
                                        <p:strVal val="visible"/>
                                      </p:to>
                                    </p:set>
                                    <p:animEffect transition="in" filter="fade">
                                      <p:cBhvr>
                                        <p:cTn id="7" dur="2000"/>
                                        <p:tgtEl>
                                          <p:spTgt spid="3789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7902"/>
                                        </p:tgtEl>
                                        <p:attrNameLst>
                                          <p:attrName>style.visibility</p:attrName>
                                        </p:attrNameLst>
                                      </p:cBhvr>
                                      <p:to>
                                        <p:strVal val="visible"/>
                                      </p:to>
                                    </p:set>
                                    <p:animEffect transition="in" filter="fade">
                                      <p:cBhvr>
                                        <p:cTn id="10" dur="2000"/>
                                        <p:tgtEl>
                                          <p:spTgt spid="3790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7899"/>
                                        </p:tgtEl>
                                        <p:attrNameLst>
                                          <p:attrName>style.visibility</p:attrName>
                                        </p:attrNameLst>
                                      </p:cBhvr>
                                      <p:to>
                                        <p:strVal val="visible"/>
                                      </p:to>
                                    </p:set>
                                    <p:animEffect transition="in" filter="fade">
                                      <p:cBhvr>
                                        <p:cTn id="13" dur="2000"/>
                                        <p:tgtEl>
                                          <p:spTgt spid="3789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7903"/>
                                        </p:tgtEl>
                                        <p:attrNameLst>
                                          <p:attrName>style.visibility</p:attrName>
                                        </p:attrNameLst>
                                      </p:cBhvr>
                                      <p:to>
                                        <p:strVal val="visible"/>
                                      </p:to>
                                    </p:set>
                                    <p:animEffect transition="in" filter="fade">
                                      <p:cBhvr>
                                        <p:cTn id="16" dur="2000"/>
                                        <p:tgtEl>
                                          <p:spTgt spid="37903"/>
                                        </p:tgtEl>
                                      </p:cBhvr>
                                    </p:animEffect>
                                  </p:childTnLst>
                                </p:cTn>
                              </p:par>
                              <p:par>
                                <p:cTn id="17" presetID="10" presetClass="entr" presetSubtype="0" fill="hold" grpId="1" nodeType="withEffect">
                                  <p:stCondLst>
                                    <p:cond delay="0"/>
                                  </p:stCondLst>
                                  <p:childTnLst>
                                    <p:set>
                                      <p:cBhvr>
                                        <p:cTn id="18" dur="1" fill="hold">
                                          <p:stCondLst>
                                            <p:cond delay="0"/>
                                          </p:stCondLst>
                                        </p:cTn>
                                        <p:tgtEl>
                                          <p:spTgt spid="37897"/>
                                        </p:tgtEl>
                                        <p:attrNameLst>
                                          <p:attrName>style.visibility</p:attrName>
                                        </p:attrNameLst>
                                      </p:cBhvr>
                                      <p:to>
                                        <p:strVal val="visible"/>
                                      </p:to>
                                    </p:set>
                                    <p:animEffect transition="in" filter="fade">
                                      <p:cBhvr>
                                        <p:cTn id="19" dur="2000"/>
                                        <p:tgtEl>
                                          <p:spTgt spid="37897"/>
                                        </p:tgtEl>
                                      </p:cBhvr>
                                    </p:animEffect>
                                  </p:childTnLst>
                                </p:cTn>
                              </p:par>
                              <p:par>
                                <p:cTn id="20" presetID="10" presetClass="entr" presetSubtype="0" fill="hold" grpId="1" nodeType="withEffect">
                                  <p:stCondLst>
                                    <p:cond delay="0"/>
                                  </p:stCondLst>
                                  <p:childTnLst>
                                    <p:set>
                                      <p:cBhvr>
                                        <p:cTn id="21" dur="1" fill="hold">
                                          <p:stCondLst>
                                            <p:cond delay="0"/>
                                          </p:stCondLst>
                                        </p:cTn>
                                        <p:tgtEl>
                                          <p:spTgt spid="37898"/>
                                        </p:tgtEl>
                                        <p:attrNameLst>
                                          <p:attrName>style.visibility</p:attrName>
                                        </p:attrNameLst>
                                      </p:cBhvr>
                                      <p:to>
                                        <p:strVal val="visible"/>
                                      </p:to>
                                    </p:set>
                                    <p:animEffect transition="in" filter="fade">
                                      <p:cBhvr>
                                        <p:cTn id="22" dur="2000"/>
                                        <p:tgtEl>
                                          <p:spTgt spid="37898"/>
                                        </p:tgtEl>
                                      </p:cBhvr>
                                    </p:animEffect>
                                  </p:childTnLst>
                                </p:cTn>
                              </p:par>
                            </p:childTnLst>
                          </p:cTn>
                        </p:par>
                        <p:par>
                          <p:cTn id="23" fill="hold" nodeType="afterGroup">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7893"/>
                                        </p:tgtEl>
                                        <p:attrNameLst>
                                          <p:attrName>style.visibility</p:attrName>
                                        </p:attrNameLst>
                                      </p:cBhvr>
                                      <p:to>
                                        <p:strVal val="visible"/>
                                      </p:to>
                                    </p:set>
                                    <p:animEffect transition="in" filter="fade">
                                      <p:cBhvr>
                                        <p:cTn id="26" dur="2000"/>
                                        <p:tgtEl>
                                          <p:spTgt spid="3789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2000"/>
                                        <p:tgtEl>
                                          <p:spTgt spid="1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7904"/>
                                        </p:tgtEl>
                                        <p:attrNameLst>
                                          <p:attrName>style.visibility</p:attrName>
                                        </p:attrNameLst>
                                      </p:cBhvr>
                                      <p:to>
                                        <p:strVal val="visible"/>
                                      </p:to>
                                    </p:set>
                                    <p:animEffect transition="in" filter="fade">
                                      <p:cBhvr>
                                        <p:cTn id="36" dur="2000"/>
                                        <p:tgtEl>
                                          <p:spTgt spid="37904"/>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000"/>
                                        <p:tgtEl>
                                          <p:spTgt spid="1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7905"/>
                                        </p:tgtEl>
                                        <p:attrNameLst>
                                          <p:attrName>style.visibility</p:attrName>
                                        </p:attrNameLst>
                                      </p:cBhvr>
                                      <p:to>
                                        <p:strVal val="visible"/>
                                      </p:to>
                                    </p:set>
                                    <p:animEffect transition="in" filter="fade">
                                      <p:cBhvr>
                                        <p:cTn id="46" dur="2000"/>
                                        <p:tgtEl>
                                          <p:spTgt spid="37905"/>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5" presetClass="path" presetSubtype="0" accel="50000" decel="50000" fill="hold" grpId="0" nodeType="clickEffect">
                                  <p:stCondLst>
                                    <p:cond delay="0"/>
                                  </p:stCondLst>
                                  <p:childTnLst>
                                    <p:animMotion origin="layout" path="M -4.72222E-6 -1.48148E-6 L -0.04322 -1.48148E-6 " pathEditMode="relative" rAng="0" ptsTypes="AA">
                                      <p:cBhvr>
                                        <p:cTn id="50" dur="2000" fill="hold"/>
                                        <p:tgtEl>
                                          <p:spTgt spid="37898"/>
                                        </p:tgtEl>
                                        <p:attrNameLst>
                                          <p:attrName>ppt_x</p:attrName>
                                          <p:attrName>ppt_y</p:attrName>
                                        </p:attrNameLst>
                                      </p:cBhvr>
                                      <p:rCtr x="-2170" y="0"/>
                                    </p:animMotion>
                                  </p:childTnLst>
                                </p:cTn>
                              </p:par>
                              <p:par>
                                <p:cTn id="51" presetID="63" presetClass="path" presetSubtype="0" accel="50000" decel="50000" fill="hold" grpId="0" nodeType="withEffect">
                                  <p:stCondLst>
                                    <p:cond delay="0"/>
                                  </p:stCondLst>
                                  <p:childTnLst>
                                    <p:animMotion origin="layout" path="M 2.77778E-6 -1.48148E-6 L 0.04323 -1.48148E-6 " pathEditMode="relative" rAng="0" ptsTypes="AA">
                                      <p:cBhvr>
                                        <p:cTn id="52" dur="2000" fill="hold"/>
                                        <p:tgtEl>
                                          <p:spTgt spid="37897"/>
                                        </p:tgtEl>
                                        <p:attrNameLst>
                                          <p:attrName>ppt_x</p:attrName>
                                          <p:attrName>ppt_y</p:attrName>
                                        </p:attrNameLst>
                                      </p:cBhvr>
                                      <p:rCtr x="2153" y="0"/>
                                    </p:animMotion>
                                  </p:childTnLst>
                                </p:cTn>
                              </p:par>
                            </p:childTnLst>
                          </p:cTn>
                        </p:par>
                        <p:par>
                          <p:cTn id="53" fill="hold" nodeType="afterGroup">
                            <p:stCondLst>
                              <p:cond delay="2000"/>
                            </p:stCondLst>
                            <p:childTnLst>
                              <p:par>
                                <p:cTn id="54" presetID="10" presetClass="entr" presetSubtype="0"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p:bldP spid="37896" grpId="0" animBg="1"/>
      <p:bldP spid="37897" grpId="0" animBg="1"/>
      <p:bldP spid="37897" grpId="1" animBg="1"/>
      <p:bldP spid="37898" grpId="0" animBg="1"/>
      <p:bldP spid="37898" grpId="1" animBg="1"/>
      <p:bldP spid="37899" grpId="0" animBg="1"/>
      <p:bldP spid="37902" grpId="0" animBg="1"/>
      <p:bldP spid="37903" grpId="0" animBg="1"/>
      <p:bldP spid="37904" grpId="0"/>
      <p:bldP spid="37905" grpId="0"/>
      <p:bldP spid="13"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fr-CA" altLang="fr-FR" b="1" u="sng" smtClean="0">
                <a:solidFill>
                  <a:srgbClr val="FFFF99"/>
                </a:solidFill>
              </a:rPr>
              <a:t>2. La liaison hydrogène</a:t>
            </a:r>
            <a:r>
              <a:rPr lang="fr-FR" altLang="fr-FR" b="1" u="sng" smtClean="0">
                <a:solidFill>
                  <a:srgbClr val="FFFF99"/>
                </a:solidFill>
              </a:rPr>
              <a:t/>
            </a:r>
            <a:br>
              <a:rPr lang="fr-FR" altLang="fr-FR" b="1" u="sng" smtClean="0">
                <a:solidFill>
                  <a:srgbClr val="FFFF99"/>
                </a:solidFill>
              </a:rPr>
            </a:br>
            <a:endParaRPr lang="fr-CA" altLang="fr-FR" b="1" u="sng" smtClean="0">
              <a:solidFill>
                <a:srgbClr val="FFFF99"/>
              </a:solidFill>
            </a:endParaRPr>
          </a:p>
        </p:txBody>
      </p:sp>
      <p:sp>
        <p:nvSpPr>
          <p:cNvPr id="19459" name="Rectangle 3"/>
          <p:cNvSpPr>
            <a:spLocks noGrp="1" noChangeArrowheads="1"/>
          </p:cNvSpPr>
          <p:nvPr>
            <p:ph type="body" idx="1"/>
          </p:nvPr>
        </p:nvSpPr>
        <p:spPr>
          <a:xfrm>
            <a:off x="457200" y="1125538"/>
            <a:ext cx="8229600" cy="5000625"/>
          </a:xfrm>
        </p:spPr>
        <p:txBody>
          <a:bodyPr/>
          <a:lstStyle/>
          <a:p>
            <a:pPr eaLnBrk="1" hangingPunct="1"/>
            <a:r>
              <a:rPr lang="fr-CA" altLang="fr-FR" smtClean="0">
                <a:solidFill>
                  <a:srgbClr val="FFFF99"/>
                </a:solidFill>
              </a:rPr>
              <a:t>La liaison hydrogène se produit entre un atome d’______________ d’une molécule d’un composé avec un atome de _______, _________ ou ______ d’une autre molécule de composé.</a:t>
            </a:r>
          </a:p>
          <a:p>
            <a:pPr eaLnBrk="1" hangingPunct="1"/>
            <a:r>
              <a:rPr lang="fr-CA" altLang="fr-FR" smtClean="0">
                <a:solidFill>
                  <a:srgbClr val="FFFF99"/>
                </a:solidFill>
              </a:rPr>
              <a:t>Les éléments F, O et N sont favorisés pour la liaison hydrogène parce qu’ils ont un grand indice ________________ et un faible ________________. </a:t>
            </a:r>
          </a:p>
        </p:txBody>
      </p:sp>
      <p:sp>
        <p:nvSpPr>
          <p:cNvPr id="38916" name="Text Box 4"/>
          <p:cNvSpPr txBox="1">
            <a:spLocks noChangeArrowheads="1"/>
          </p:cNvSpPr>
          <p:nvPr/>
        </p:nvSpPr>
        <p:spPr bwMode="auto">
          <a:xfrm>
            <a:off x="2555875" y="1628775"/>
            <a:ext cx="23034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hydrogène</a:t>
            </a:r>
            <a:endParaRPr lang="fr-CA" altLang="fr-FR" b="1" baseline="30000">
              <a:solidFill>
                <a:srgbClr val="FFFF66"/>
              </a:solidFill>
            </a:endParaRPr>
          </a:p>
        </p:txBody>
      </p:sp>
      <p:sp>
        <p:nvSpPr>
          <p:cNvPr id="38917" name="Text Box 5"/>
          <p:cNvSpPr txBox="1">
            <a:spLocks noChangeArrowheads="1"/>
          </p:cNvSpPr>
          <p:nvPr/>
        </p:nvSpPr>
        <p:spPr bwMode="auto">
          <a:xfrm>
            <a:off x="7019925" y="2133600"/>
            <a:ext cx="12954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fluor</a:t>
            </a:r>
            <a:endParaRPr lang="fr-CA" altLang="fr-FR" b="1" baseline="30000">
              <a:solidFill>
                <a:srgbClr val="FFFF66"/>
              </a:solidFill>
            </a:endParaRPr>
          </a:p>
        </p:txBody>
      </p:sp>
      <p:sp>
        <p:nvSpPr>
          <p:cNvPr id="38918" name="Text Box 6"/>
          <p:cNvSpPr txBox="1">
            <a:spLocks noChangeArrowheads="1"/>
          </p:cNvSpPr>
          <p:nvPr/>
        </p:nvSpPr>
        <p:spPr bwMode="auto">
          <a:xfrm>
            <a:off x="900113" y="2636838"/>
            <a:ext cx="19431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oxygène</a:t>
            </a:r>
            <a:endParaRPr lang="fr-CA" altLang="fr-FR" b="1" baseline="30000">
              <a:solidFill>
                <a:srgbClr val="FFFF66"/>
              </a:solidFill>
            </a:endParaRPr>
          </a:p>
        </p:txBody>
      </p:sp>
      <p:sp>
        <p:nvSpPr>
          <p:cNvPr id="38919" name="Text Box 7"/>
          <p:cNvSpPr txBox="1">
            <a:spLocks noChangeArrowheads="1"/>
          </p:cNvSpPr>
          <p:nvPr/>
        </p:nvSpPr>
        <p:spPr bwMode="auto">
          <a:xfrm>
            <a:off x="3563938" y="2636838"/>
            <a:ext cx="12239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azote</a:t>
            </a:r>
            <a:endParaRPr lang="fr-CA" altLang="fr-FR" b="1" baseline="30000">
              <a:solidFill>
                <a:srgbClr val="FFFF66"/>
              </a:solidFill>
            </a:endParaRPr>
          </a:p>
        </p:txBody>
      </p:sp>
      <p:sp>
        <p:nvSpPr>
          <p:cNvPr id="38920" name="Text Box 8"/>
          <p:cNvSpPr txBox="1">
            <a:spLocks noChangeArrowheads="1"/>
          </p:cNvSpPr>
          <p:nvPr/>
        </p:nvSpPr>
        <p:spPr bwMode="auto">
          <a:xfrm>
            <a:off x="3851275" y="4652963"/>
            <a:ext cx="34194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électronégativité</a:t>
            </a:r>
            <a:endParaRPr lang="fr-CA" altLang="fr-FR" b="1" baseline="30000">
              <a:solidFill>
                <a:srgbClr val="FFFF66"/>
              </a:solidFill>
            </a:endParaRPr>
          </a:p>
        </p:txBody>
      </p:sp>
      <p:sp>
        <p:nvSpPr>
          <p:cNvPr id="38921" name="Text Box 9"/>
          <p:cNvSpPr txBox="1">
            <a:spLocks noChangeArrowheads="1"/>
          </p:cNvSpPr>
          <p:nvPr/>
        </p:nvSpPr>
        <p:spPr bwMode="auto">
          <a:xfrm>
            <a:off x="2051050" y="5157788"/>
            <a:ext cx="32416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rayon atomique</a:t>
            </a:r>
            <a:endParaRPr lang="fr-CA" altLang="fr-FR" b="1" baseline="30000">
              <a:solidFill>
                <a:srgbClr val="FFFF66"/>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800" decel="100000"/>
                                        <p:tgtEl>
                                          <p:spTgt spid="38916"/>
                                        </p:tgtEl>
                                      </p:cBhvr>
                                    </p:animEffect>
                                    <p:anim calcmode="lin" valueType="num">
                                      <p:cBhvr>
                                        <p:cTn id="8" dur="800" decel="100000" fill="hold"/>
                                        <p:tgtEl>
                                          <p:spTgt spid="38916"/>
                                        </p:tgtEl>
                                        <p:attrNameLst>
                                          <p:attrName>style.rotation</p:attrName>
                                        </p:attrNameLst>
                                      </p:cBhvr>
                                      <p:tavLst>
                                        <p:tav tm="0">
                                          <p:val>
                                            <p:fltVal val="-90"/>
                                          </p:val>
                                        </p:tav>
                                        <p:tav tm="100000">
                                          <p:val>
                                            <p:fltVal val="0"/>
                                          </p:val>
                                        </p:tav>
                                      </p:tavLst>
                                    </p:anim>
                                    <p:anim calcmode="lin" valueType="num">
                                      <p:cBhvr>
                                        <p:cTn id="9" dur="800" decel="100000" fill="hold"/>
                                        <p:tgtEl>
                                          <p:spTgt spid="38916"/>
                                        </p:tgtEl>
                                        <p:attrNameLst>
                                          <p:attrName>ppt_x</p:attrName>
                                        </p:attrNameLst>
                                      </p:cBhvr>
                                      <p:tavLst>
                                        <p:tav tm="0">
                                          <p:val>
                                            <p:strVal val="#ppt_x+0.4"/>
                                          </p:val>
                                        </p:tav>
                                        <p:tav tm="100000">
                                          <p:val>
                                            <p:strVal val="#ppt_x-0.05"/>
                                          </p:val>
                                        </p:tav>
                                      </p:tavLst>
                                    </p:anim>
                                    <p:anim calcmode="lin" valueType="num">
                                      <p:cBhvr>
                                        <p:cTn id="10" dur="800" decel="100000" fill="hold"/>
                                        <p:tgtEl>
                                          <p:spTgt spid="3891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891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8916"/>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8917"/>
                                        </p:tgtEl>
                                        <p:attrNameLst>
                                          <p:attrName>style.visibility</p:attrName>
                                        </p:attrNameLst>
                                      </p:cBhvr>
                                      <p:to>
                                        <p:strVal val="visible"/>
                                      </p:to>
                                    </p:set>
                                    <p:animEffect transition="in" filter="fade">
                                      <p:cBhvr>
                                        <p:cTn id="17" dur="800" decel="100000"/>
                                        <p:tgtEl>
                                          <p:spTgt spid="38917"/>
                                        </p:tgtEl>
                                      </p:cBhvr>
                                    </p:animEffect>
                                    <p:anim calcmode="lin" valueType="num">
                                      <p:cBhvr>
                                        <p:cTn id="18" dur="800" decel="100000" fill="hold"/>
                                        <p:tgtEl>
                                          <p:spTgt spid="38917"/>
                                        </p:tgtEl>
                                        <p:attrNameLst>
                                          <p:attrName>style.rotation</p:attrName>
                                        </p:attrNameLst>
                                      </p:cBhvr>
                                      <p:tavLst>
                                        <p:tav tm="0">
                                          <p:val>
                                            <p:fltVal val="-90"/>
                                          </p:val>
                                        </p:tav>
                                        <p:tav tm="100000">
                                          <p:val>
                                            <p:fltVal val="0"/>
                                          </p:val>
                                        </p:tav>
                                      </p:tavLst>
                                    </p:anim>
                                    <p:anim calcmode="lin" valueType="num">
                                      <p:cBhvr>
                                        <p:cTn id="19" dur="800" decel="100000" fill="hold"/>
                                        <p:tgtEl>
                                          <p:spTgt spid="38917"/>
                                        </p:tgtEl>
                                        <p:attrNameLst>
                                          <p:attrName>ppt_x</p:attrName>
                                        </p:attrNameLst>
                                      </p:cBhvr>
                                      <p:tavLst>
                                        <p:tav tm="0">
                                          <p:val>
                                            <p:strVal val="#ppt_x+0.4"/>
                                          </p:val>
                                        </p:tav>
                                        <p:tav tm="100000">
                                          <p:val>
                                            <p:strVal val="#ppt_x-0.05"/>
                                          </p:val>
                                        </p:tav>
                                      </p:tavLst>
                                    </p:anim>
                                    <p:anim calcmode="lin" valueType="num">
                                      <p:cBhvr>
                                        <p:cTn id="20" dur="800" decel="100000" fill="hold"/>
                                        <p:tgtEl>
                                          <p:spTgt spid="3891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891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8917"/>
                                        </p:tgtEl>
                                        <p:attrNameLst>
                                          <p:attrName>ppt_y</p:attrName>
                                        </p:attrNameLst>
                                      </p:cBhvr>
                                      <p:tavLst>
                                        <p:tav tm="0">
                                          <p:val>
                                            <p:strVal val="#ppt_y+0.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8918"/>
                                        </p:tgtEl>
                                        <p:attrNameLst>
                                          <p:attrName>style.visibility</p:attrName>
                                        </p:attrNameLst>
                                      </p:cBhvr>
                                      <p:to>
                                        <p:strVal val="visible"/>
                                      </p:to>
                                    </p:set>
                                    <p:animEffect transition="in" filter="fade">
                                      <p:cBhvr>
                                        <p:cTn id="27" dur="800" decel="100000"/>
                                        <p:tgtEl>
                                          <p:spTgt spid="38918"/>
                                        </p:tgtEl>
                                      </p:cBhvr>
                                    </p:animEffect>
                                    <p:anim calcmode="lin" valueType="num">
                                      <p:cBhvr>
                                        <p:cTn id="28" dur="800" decel="100000" fill="hold"/>
                                        <p:tgtEl>
                                          <p:spTgt spid="38918"/>
                                        </p:tgtEl>
                                        <p:attrNameLst>
                                          <p:attrName>style.rotation</p:attrName>
                                        </p:attrNameLst>
                                      </p:cBhvr>
                                      <p:tavLst>
                                        <p:tav tm="0">
                                          <p:val>
                                            <p:fltVal val="-90"/>
                                          </p:val>
                                        </p:tav>
                                        <p:tav tm="100000">
                                          <p:val>
                                            <p:fltVal val="0"/>
                                          </p:val>
                                        </p:tav>
                                      </p:tavLst>
                                    </p:anim>
                                    <p:anim calcmode="lin" valueType="num">
                                      <p:cBhvr>
                                        <p:cTn id="29" dur="800" decel="100000" fill="hold"/>
                                        <p:tgtEl>
                                          <p:spTgt spid="38918"/>
                                        </p:tgtEl>
                                        <p:attrNameLst>
                                          <p:attrName>ppt_x</p:attrName>
                                        </p:attrNameLst>
                                      </p:cBhvr>
                                      <p:tavLst>
                                        <p:tav tm="0">
                                          <p:val>
                                            <p:strVal val="#ppt_x+0.4"/>
                                          </p:val>
                                        </p:tav>
                                        <p:tav tm="100000">
                                          <p:val>
                                            <p:strVal val="#ppt_x-0.05"/>
                                          </p:val>
                                        </p:tav>
                                      </p:tavLst>
                                    </p:anim>
                                    <p:anim calcmode="lin" valueType="num">
                                      <p:cBhvr>
                                        <p:cTn id="30" dur="800" decel="100000" fill="hold"/>
                                        <p:tgtEl>
                                          <p:spTgt spid="38918"/>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8918"/>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8918"/>
                                        </p:tgtEl>
                                        <p:attrNameLst>
                                          <p:attrName>ppt_y</p:attrName>
                                        </p:attrNameLst>
                                      </p:cBhvr>
                                      <p:tavLst>
                                        <p:tav tm="0">
                                          <p:val>
                                            <p:strVal val="#ppt_y+0.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8919"/>
                                        </p:tgtEl>
                                        <p:attrNameLst>
                                          <p:attrName>style.visibility</p:attrName>
                                        </p:attrNameLst>
                                      </p:cBhvr>
                                      <p:to>
                                        <p:strVal val="visible"/>
                                      </p:to>
                                    </p:set>
                                    <p:animEffect transition="in" filter="fade">
                                      <p:cBhvr>
                                        <p:cTn id="37" dur="800" decel="100000"/>
                                        <p:tgtEl>
                                          <p:spTgt spid="38919"/>
                                        </p:tgtEl>
                                      </p:cBhvr>
                                    </p:animEffect>
                                    <p:anim calcmode="lin" valueType="num">
                                      <p:cBhvr>
                                        <p:cTn id="38" dur="800" decel="100000" fill="hold"/>
                                        <p:tgtEl>
                                          <p:spTgt spid="38919"/>
                                        </p:tgtEl>
                                        <p:attrNameLst>
                                          <p:attrName>style.rotation</p:attrName>
                                        </p:attrNameLst>
                                      </p:cBhvr>
                                      <p:tavLst>
                                        <p:tav tm="0">
                                          <p:val>
                                            <p:fltVal val="-90"/>
                                          </p:val>
                                        </p:tav>
                                        <p:tav tm="100000">
                                          <p:val>
                                            <p:fltVal val="0"/>
                                          </p:val>
                                        </p:tav>
                                      </p:tavLst>
                                    </p:anim>
                                    <p:anim calcmode="lin" valueType="num">
                                      <p:cBhvr>
                                        <p:cTn id="39" dur="800" decel="100000" fill="hold"/>
                                        <p:tgtEl>
                                          <p:spTgt spid="38919"/>
                                        </p:tgtEl>
                                        <p:attrNameLst>
                                          <p:attrName>ppt_x</p:attrName>
                                        </p:attrNameLst>
                                      </p:cBhvr>
                                      <p:tavLst>
                                        <p:tav tm="0">
                                          <p:val>
                                            <p:strVal val="#ppt_x+0.4"/>
                                          </p:val>
                                        </p:tav>
                                        <p:tav tm="100000">
                                          <p:val>
                                            <p:strVal val="#ppt_x-0.05"/>
                                          </p:val>
                                        </p:tav>
                                      </p:tavLst>
                                    </p:anim>
                                    <p:anim calcmode="lin" valueType="num">
                                      <p:cBhvr>
                                        <p:cTn id="40" dur="800" decel="100000" fill="hold"/>
                                        <p:tgtEl>
                                          <p:spTgt spid="38919"/>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8919"/>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8919"/>
                                        </p:tgtEl>
                                        <p:attrNameLst>
                                          <p:attrName>ppt_y</p:attrName>
                                        </p:attrNameLst>
                                      </p:cBhvr>
                                      <p:tavLst>
                                        <p:tav tm="0">
                                          <p:val>
                                            <p:strVal val="#ppt_y+0.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38920"/>
                                        </p:tgtEl>
                                        <p:attrNameLst>
                                          <p:attrName>style.visibility</p:attrName>
                                        </p:attrNameLst>
                                      </p:cBhvr>
                                      <p:to>
                                        <p:strVal val="visible"/>
                                      </p:to>
                                    </p:set>
                                    <p:animEffect transition="in" filter="fade">
                                      <p:cBhvr>
                                        <p:cTn id="47" dur="800" decel="100000"/>
                                        <p:tgtEl>
                                          <p:spTgt spid="38920"/>
                                        </p:tgtEl>
                                      </p:cBhvr>
                                    </p:animEffect>
                                    <p:anim calcmode="lin" valueType="num">
                                      <p:cBhvr>
                                        <p:cTn id="48" dur="800" decel="100000" fill="hold"/>
                                        <p:tgtEl>
                                          <p:spTgt spid="38920"/>
                                        </p:tgtEl>
                                        <p:attrNameLst>
                                          <p:attrName>style.rotation</p:attrName>
                                        </p:attrNameLst>
                                      </p:cBhvr>
                                      <p:tavLst>
                                        <p:tav tm="0">
                                          <p:val>
                                            <p:fltVal val="-90"/>
                                          </p:val>
                                        </p:tav>
                                        <p:tav tm="100000">
                                          <p:val>
                                            <p:fltVal val="0"/>
                                          </p:val>
                                        </p:tav>
                                      </p:tavLst>
                                    </p:anim>
                                    <p:anim calcmode="lin" valueType="num">
                                      <p:cBhvr>
                                        <p:cTn id="49" dur="800" decel="100000" fill="hold"/>
                                        <p:tgtEl>
                                          <p:spTgt spid="38920"/>
                                        </p:tgtEl>
                                        <p:attrNameLst>
                                          <p:attrName>ppt_x</p:attrName>
                                        </p:attrNameLst>
                                      </p:cBhvr>
                                      <p:tavLst>
                                        <p:tav tm="0">
                                          <p:val>
                                            <p:strVal val="#ppt_x+0.4"/>
                                          </p:val>
                                        </p:tav>
                                        <p:tav tm="100000">
                                          <p:val>
                                            <p:strVal val="#ppt_x-0.05"/>
                                          </p:val>
                                        </p:tav>
                                      </p:tavLst>
                                    </p:anim>
                                    <p:anim calcmode="lin" valueType="num">
                                      <p:cBhvr>
                                        <p:cTn id="50" dur="800" decel="100000" fill="hold"/>
                                        <p:tgtEl>
                                          <p:spTgt spid="38920"/>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38920"/>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38920"/>
                                        </p:tgtEl>
                                        <p:attrNameLst>
                                          <p:attrName>ppt_y</p:attrName>
                                        </p:attrNameLst>
                                      </p:cBhvr>
                                      <p:tavLst>
                                        <p:tav tm="0">
                                          <p:val>
                                            <p:strVal val="#ppt_y+0.1"/>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38921"/>
                                        </p:tgtEl>
                                        <p:attrNameLst>
                                          <p:attrName>style.visibility</p:attrName>
                                        </p:attrNameLst>
                                      </p:cBhvr>
                                      <p:to>
                                        <p:strVal val="visible"/>
                                      </p:to>
                                    </p:set>
                                    <p:animEffect transition="in" filter="fade">
                                      <p:cBhvr>
                                        <p:cTn id="57" dur="800" decel="100000"/>
                                        <p:tgtEl>
                                          <p:spTgt spid="38921"/>
                                        </p:tgtEl>
                                      </p:cBhvr>
                                    </p:animEffect>
                                    <p:anim calcmode="lin" valueType="num">
                                      <p:cBhvr>
                                        <p:cTn id="58" dur="800" decel="100000" fill="hold"/>
                                        <p:tgtEl>
                                          <p:spTgt spid="38921"/>
                                        </p:tgtEl>
                                        <p:attrNameLst>
                                          <p:attrName>style.rotation</p:attrName>
                                        </p:attrNameLst>
                                      </p:cBhvr>
                                      <p:tavLst>
                                        <p:tav tm="0">
                                          <p:val>
                                            <p:fltVal val="-90"/>
                                          </p:val>
                                        </p:tav>
                                        <p:tav tm="100000">
                                          <p:val>
                                            <p:fltVal val="0"/>
                                          </p:val>
                                        </p:tav>
                                      </p:tavLst>
                                    </p:anim>
                                    <p:anim calcmode="lin" valueType="num">
                                      <p:cBhvr>
                                        <p:cTn id="59" dur="800" decel="100000" fill="hold"/>
                                        <p:tgtEl>
                                          <p:spTgt spid="38921"/>
                                        </p:tgtEl>
                                        <p:attrNameLst>
                                          <p:attrName>ppt_x</p:attrName>
                                        </p:attrNameLst>
                                      </p:cBhvr>
                                      <p:tavLst>
                                        <p:tav tm="0">
                                          <p:val>
                                            <p:strVal val="#ppt_x+0.4"/>
                                          </p:val>
                                        </p:tav>
                                        <p:tav tm="100000">
                                          <p:val>
                                            <p:strVal val="#ppt_x-0.05"/>
                                          </p:val>
                                        </p:tav>
                                      </p:tavLst>
                                    </p:anim>
                                    <p:anim calcmode="lin" valueType="num">
                                      <p:cBhvr>
                                        <p:cTn id="60" dur="800" decel="100000" fill="hold"/>
                                        <p:tgtEl>
                                          <p:spTgt spid="38921"/>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38921"/>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3892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P spid="38917" grpId="0"/>
      <p:bldP spid="38918" grpId="0"/>
      <p:bldP spid="38919" grpId="0"/>
      <p:bldP spid="38920" grpId="0"/>
      <p:bldP spid="389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1"/>
          </p:nvPr>
        </p:nvSpPr>
        <p:spPr>
          <a:xfrm>
            <a:off x="457200" y="476250"/>
            <a:ext cx="8229600" cy="5649913"/>
          </a:xfrm>
        </p:spPr>
        <p:txBody>
          <a:bodyPr/>
          <a:lstStyle/>
          <a:p>
            <a:pPr eaLnBrk="1" hangingPunct="1"/>
            <a:r>
              <a:rPr lang="fr-CA" altLang="fr-FR" smtClean="0">
                <a:solidFill>
                  <a:srgbClr val="FFFF99"/>
                </a:solidFill>
              </a:rPr>
              <a:t>Ce type de liaison  est responsable de la haute température d’ébullition de  l’ _____.</a:t>
            </a:r>
          </a:p>
        </p:txBody>
      </p:sp>
      <p:graphicFrame>
        <p:nvGraphicFramePr>
          <p:cNvPr id="20483" name="Object 4"/>
          <p:cNvGraphicFramePr>
            <a:graphicFrameLocks noChangeAspect="1"/>
          </p:cNvGraphicFramePr>
          <p:nvPr/>
        </p:nvGraphicFramePr>
        <p:xfrm>
          <a:off x="1476375" y="1628775"/>
          <a:ext cx="3148013" cy="5229225"/>
        </p:xfrm>
        <a:graphic>
          <a:graphicData uri="http://schemas.openxmlformats.org/presentationml/2006/ole">
            <mc:AlternateContent xmlns:mc="http://schemas.openxmlformats.org/markup-compatibility/2006">
              <mc:Choice xmlns:v="urn:schemas-microsoft-com:vml" Requires="v">
                <p:oleObj spid="_x0000_s20489" name="Image" r:id="rId3" imgW="2203704" imgH="3657600" progId="Word.Picture.8">
                  <p:embed/>
                </p:oleObj>
              </mc:Choice>
              <mc:Fallback>
                <p:oleObj name="Image" r:id="rId3" imgW="2203704" imgH="3657600"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1628775"/>
                        <a:ext cx="3148013" cy="5229225"/>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pic>
                </p:oleObj>
              </mc:Fallback>
            </mc:AlternateContent>
          </a:graphicData>
        </a:graphic>
      </p:graphicFrame>
      <p:sp>
        <p:nvSpPr>
          <p:cNvPr id="39941" name="Text Box 5"/>
          <p:cNvSpPr txBox="1">
            <a:spLocks noChangeArrowheads="1"/>
          </p:cNvSpPr>
          <p:nvPr/>
        </p:nvSpPr>
        <p:spPr bwMode="auto">
          <a:xfrm>
            <a:off x="7380288" y="981075"/>
            <a:ext cx="9366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eau</a:t>
            </a:r>
            <a:endParaRPr lang="fr-CA" altLang="fr-FR" b="1" baseline="30000">
              <a:solidFill>
                <a:srgbClr val="FFFF66"/>
              </a:solidFill>
            </a:endParaRPr>
          </a:p>
        </p:txBody>
      </p:sp>
      <p:sp>
        <p:nvSpPr>
          <p:cNvPr id="39942" name="Text Box 6"/>
          <p:cNvSpPr txBox="1">
            <a:spLocks noChangeArrowheads="1"/>
          </p:cNvSpPr>
          <p:nvPr/>
        </p:nvSpPr>
        <p:spPr bwMode="auto">
          <a:xfrm>
            <a:off x="4645025" y="2852738"/>
            <a:ext cx="2087563" cy="107632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Liaison covalente</a:t>
            </a:r>
            <a:endParaRPr lang="fr-CA" altLang="fr-FR" b="1" baseline="30000">
              <a:solidFill>
                <a:srgbClr val="FFFF66"/>
              </a:solidFill>
            </a:endParaRPr>
          </a:p>
        </p:txBody>
      </p:sp>
      <p:sp>
        <p:nvSpPr>
          <p:cNvPr id="39943" name="Text Box 7"/>
          <p:cNvSpPr txBox="1">
            <a:spLocks noChangeArrowheads="1"/>
          </p:cNvSpPr>
          <p:nvPr/>
        </p:nvSpPr>
        <p:spPr bwMode="auto">
          <a:xfrm>
            <a:off x="4645025" y="4221163"/>
            <a:ext cx="2303463" cy="107632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b="1">
                <a:solidFill>
                  <a:srgbClr val="FFFF66"/>
                </a:solidFill>
              </a:rPr>
              <a:t>Liaison hydrogène</a:t>
            </a:r>
            <a:endParaRPr lang="fr-CA" altLang="fr-FR" b="1" baseline="30000">
              <a:solidFill>
                <a:srgbClr val="FFFF66"/>
              </a:solidFill>
            </a:endParaRPr>
          </a:p>
        </p:txBody>
      </p:sp>
      <p:sp>
        <p:nvSpPr>
          <p:cNvPr id="7" name="Text Box 6"/>
          <p:cNvSpPr txBox="1">
            <a:spLocks noChangeArrowheads="1"/>
          </p:cNvSpPr>
          <p:nvPr/>
        </p:nvSpPr>
        <p:spPr bwMode="auto">
          <a:xfrm>
            <a:off x="6804025" y="3081338"/>
            <a:ext cx="20875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2000" b="1">
                <a:solidFill>
                  <a:srgbClr val="FFFF66"/>
                </a:solidFill>
              </a:rPr>
              <a:t>Entre 2 atomes (interatomique)</a:t>
            </a:r>
            <a:endParaRPr lang="fr-CA" altLang="fr-FR" sz="2000" b="1" baseline="30000">
              <a:solidFill>
                <a:srgbClr val="FFFF66"/>
              </a:solidFill>
            </a:endParaRPr>
          </a:p>
        </p:txBody>
      </p:sp>
      <p:sp>
        <p:nvSpPr>
          <p:cNvPr id="8" name="Text Box 6"/>
          <p:cNvSpPr txBox="1">
            <a:spLocks noChangeArrowheads="1"/>
          </p:cNvSpPr>
          <p:nvPr/>
        </p:nvSpPr>
        <p:spPr bwMode="auto">
          <a:xfrm>
            <a:off x="6913563" y="4479925"/>
            <a:ext cx="2338387"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1800" b="1">
                <a:solidFill>
                  <a:srgbClr val="FFFF66"/>
                </a:solidFill>
              </a:rPr>
              <a:t>Entre 2 molécules (intermoléculaire</a:t>
            </a:r>
            <a:r>
              <a:rPr lang="fr-CA" altLang="fr-FR" sz="2000" b="1">
                <a:solidFill>
                  <a:srgbClr val="FFFF66"/>
                </a:solidFill>
              </a:rPr>
              <a:t>)</a:t>
            </a:r>
            <a:endParaRPr lang="fr-CA" altLang="fr-FR" sz="2000" b="1" baseline="30000">
              <a:solidFill>
                <a:srgbClr val="FFF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9941"/>
                                        </p:tgtEl>
                                        <p:attrNameLst>
                                          <p:attrName>style.visibility</p:attrName>
                                        </p:attrNameLst>
                                      </p:cBhvr>
                                      <p:to>
                                        <p:strVal val="visible"/>
                                      </p:to>
                                    </p:set>
                                    <p:animEffect transition="in" filter="fade">
                                      <p:cBhvr>
                                        <p:cTn id="7" dur="800" decel="100000"/>
                                        <p:tgtEl>
                                          <p:spTgt spid="39941"/>
                                        </p:tgtEl>
                                      </p:cBhvr>
                                    </p:animEffect>
                                    <p:anim calcmode="lin" valueType="num">
                                      <p:cBhvr>
                                        <p:cTn id="8" dur="800" decel="100000" fill="hold"/>
                                        <p:tgtEl>
                                          <p:spTgt spid="39941"/>
                                        </p:tgtEl>
                                        <p:attrNameLst>
                                          <p:attrName>style.rotation</p:attrName>
                                        </p:attrNameLst>
                                      </p:cBhvr>
                                      <p:tavLst>
                                        <p:tav tm="0">
                                          <p:val>
                                            <p:fltVal val="-90"/>
                                          </p:val>
                                        </p:tav>
                                        <p:tav tm="100000">
                                          <p:val>
                                            <p:fltVal val="0"/>
                                          </p:val>
                                        </p:tav>
                                      </p:tavLst>
                                    </p:anim>
                                    <p:anim calcmode="lin" valueType="num">
                                      <p:cBhvr>
                                        <p:cTn id="9" dur="800" decel="100000" fill="hold"/>
                                        <p:tgtEl>
                                          <p:spTgt spid="39941"/>
                                        </p:tgtEl>
                                        <p:attrNameLst>
                                          <p:attrName>ppt_x</p:attrName>
                                        </p:attrNameLst>
                                      </p:cBhvr>
                                      <p:tavLst>
                                        <p:tav tm="0">
                                          <p:val>
                                            <p:strVal val="#ppt_x+0.4"/>
                                          </p:val>
                                        </p:tav>
                                        <p:tav tm="100000">
                                          <p:val>
                                            <p:strVal val="#ppt_x-0.05"/>
                                          </p:val>
                                        </p:tav>
                                      </p:tavLst>
                                    </p:anim>
                                    <p:anim calcmode="lin" valueType="num">
                                      <p:cBhvr>
                                        <p:cTn id="10" dur="800" decel="100000" fill="hold"/>
                                        <p:tgtEl>
                                          <p:spTgt spid="3994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994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9941"/>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9942"/>
                                        </p:tgtEl>
                                        <p:attrNameLst>
                                          <p:attrName>style.visibility</p:attrName>
                                        </p:attrNameLst>
                                      </p:cBhvr>
                                      <p:to>
                                        <p:strVal val="visible"/>
                                      </p:to>
                                    </p:set>
                                    <p:animEffect transition="in" filter="fade">
                                      <p:cBhvr>
                                        <p:cTn id="17" dur="800" decel="100000"/>
                                        <p:tgtEl>
                                          <p:spTgt spid="39942"/>
                                        </p:tgtEl>
                                      </p:cBhvr>
                                    </p:animEffect>
                                    <p:anim calcmode="lin" valueType="num">
                                      <p:cBhvr>
                                        <p:cTn id="18" dur="800" decel="100000" fill="hold"/>
                                        <p:tgtEl>
                                          <p:spTgt spid="39942"/>
                                        </p:tgtEl>
                                        <p:attrNameLst>
                                          <p:attrName>style.rotation</p:attrName>
                                        </p:attrNameLst>
                                      </p:cBhvr>
                                      <p:tavLst>
                                        <p:tav tm="0">
                                          <p:val>
                                            <p:fltVal val="-90"/>
                                          </p:val>
                                        </p:tav>
                                        <p:tav tm="100000">
                                          <p:val>
                                            <p:fltVal val="0"/>
                                          </p:val>
                                        </p:tav>
                                      </p:tavLst>
                                    </p:anim>
                                    <p:anim calcmode="lin" valueType="num">
                                      <p:cBhvr>
                                        <p:cTn id="19" dur="800" decel="100000" fill="hold"/>
                                        <p:tgtEl>
                                          <p:spTgt spid="39942"/>
                                        </p:tgtEl>
                                        <p:attrNameLst>
                                          <p:attrName>ppt_x</p:attrName>
                                        </p:attrNameLst>
                                      </p:cBhvr>
                                      <p:tavLst>
                                        <p:tav tm="0">
                                          <p:val>
                                            <p:strVal val="#ppt_x+0.4"/>
                                          </p:val>
                                        </p:tav>
                                        <p:tav tm="100000">
                                          <p:val>
                                            <p:strVal val="#ppt_x-0.05"/>
                                          </p:val>
                                        </p:tav>
                                      </p:tavLst>
                                    </p:anim>
                                    <p:anim calcmode="lin" valueType="num">
                                      <p:cBhvr>
                                        <p:cTn id="20" dur="800" decel="100000" fill="hold"/>
                                        <p:tgtEl>
                                          <p:spTgt spid="3994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994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9942"/>
                                        </p:tgtEl>
                                        <p:attrNameLst>
                                          <p:attrName>ppt_y</p:attrName>
                                        </p:attrNameLst>
                                      </p:cBhvr>
                                      <p:tavLst>
                                        <p:tav tm="0">
                                          <p:val>
                                            <p:strVal val="#ppt_y+0.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9943"/>
                                        </p:tgtEl>
                                        <p:attrNameLst>
                                          <p:attrName>style.visibility</p:attrName>
                                        </p:attrNameLst>
                                      </p:cBhvr>
                                      <p:to>
                                        <p:strVal val="visible"/>
                                      </p:to>
                                    </p:set>
                                    <p:animEffect transition="in" filter="fade">
                                      <p:cBhvr>
                                        <p:cTn id="27" dur="800" decel="100000"/>
                                        <p:tgtEl>
                                          <p:spTgt spid="39943"/>
                                        </p:tgtEl>
                                      </p:cBhvr>
                                    </p:animEffect>
                                    <p:anim calcmode="lin" valueType="num">
                                      <p:cBhvr>
                                        <p:cTn id="28" dur="800" decel="100000" fill="hold"/>
                                        <p:tgtEl>
                                          <p:spTgt spid="39943"/>
                                        </p:tgtEl>
                                        <p:attrNameLst>
                                          <p:attrName>style.rotation</p:attrName>
                                        </p:attrNameLst>
                                      </p:cBhvr>
                                      <p:tavLst>
                                        <p:tav tm="0">
                                          <p:val>
                                            <p:fltVal val="-90"/>
                                          </p:val>
                                        </p:tav>
                                        <p:tav tm="100000">
                                          <p:val>
                                            <p:fltVal val="0"/>
                                          </p:val>
                                        </p:tav>
                                      </p:tavLst>
                                    </p:anim>
                                    <p:anim calcmode="lin" valueType="num">
                                      <p:cBhvr>
                                        <p:cTn id="29" dur="800" decel="100000" fill="hold"/>
                                        <p:tgtEl>
                                          <p:spTgt spid="39943"/>
                                        </p:tgtEl>
                                        <p:attrNameLst>
                                          <p:attrName>ppt_x</p:attrName>
                                        </p:attrNameLst>
                                      </p:cBhvr>
                                      <p:tavLst>
                                        <p:tav tm="0">
                                          <p:val>
                                            <p:strVal val="#ppt_x+0.4"/>
                                          </p:val>
                                        </p:tav>
                                        <p:tav tm="100000">
                                          <p:val>
                                            <p:strVal val="#ppt_x-0.05"/>
                                          </p:val>
                                        </p:tav>
                                      </p:tavLst>
                                    </p:anim>
                                    <p:anim calcmode="lin" valueType="num">
                                      <p:cBhvr>
                                        <p:cTn id="30" dur="800" decel="100000" fill="hold"/>
                                        <p:tgtEl>
                                          <p:spTgt spid="39943"/>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9943"/>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9943"/>
                                        </p:tgtEl>
                                        <p:attrNameLst>
                                          <p:attrName>ppt_y</p:attrName>
                                        </p:attrNameLst>
                                      </p:cBhvr>
                                      <p:tavLst>
                                        <p:tav tm="0">
                                          <p:val>
                                            <p:strVal val="#ppt_y+0.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800" decel="100000"/>
                                        <p:tgtEl>
                                          <p:spTgt spid="7"/>
                                        </p:tgtEl>
                                      </p:cBhvr>
                                    </p:animEffect>
                                    <p:anim calcmode="lin" valueType="num">
                                      <p:cBhvr>
                                        <p:cTn id="38" dur="800" decel="100000" fill="hold"/>
                                        <p:tgtEl>
                                          <p:spTgt spid="7"/>
                                        </p:tgtEl>
                                        <p:attrNameLst>
                                          <p:attrName>style.rotation</p:attrName>
                                        </p:attrNameLst>
                                      </p:cBhvr>
                                      <p:tavLst>
                                        <p:tav tm="0">
                                          <p:val>
                                            <p:fltVal val="-90"/>
                                          </p:val>
                                        </p:tav>
                                        <p:tav tm="100000">
                                          <p:val>
                                            <p:fltVal val="0"/>
                                          </p:val>
                                        </p:tav>
                                      </p:tavLst>
                                    </p:anim>
                                    <p:anim calcmode="lin" valueType="num">
                                      <p:cBhvr>
                                        <p:cTn id="39" dur="800" decel="100000" fill="hold"/>
                                        <p:tgtEl>
                                          <p:spTgt spid="7"/>
                                        </p:tgtEl>
                                        <p:attrNameLst>
                                          <p:attrName>ppt_x</p:attrName>
                                        </p:attrNameLst>
                                      </p:cBhvr>
                                      <p:tavLst>
                                        <p:tav tm="0">
                                          <p:val>
                                            <p:strVal val="#ppt_x+0.4"/>
                                          </p:val>
                                        </p:tav>
                                        <p:tav tm="100000">
                                          <p:val>
                                            <p:strVal val="#ppt_x-0.05"/>
                                          </p:val>
                                        </p:tav>
                                      </p:tavLst>
                                    </p:anim>
                                    <p:anim calcmode="lin" valueType="num">
                                      <p:cBhvr>
                                        <p:cTn id="40" dur="800" decel="100000" fill="hold"/>
                                        <p:tgtEl>
                                          <p:spTgt spid="7"/>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800" decel="100000"/>
                                        <p:tgtEl>
                                          <p:spTgt spid="8"/>
                                        </p:tgtEl>
                                      </p:cBhvr>
                                    </p:animEffect>
                                    <p:anim calcmode="lin" valueType="num">
                                      <p:cBhvr>
                                        <p:cTn id="48" dur="800" decel="100000" fill="hold"/>
                                        <p:tgtEl>
                                          <p:spTgt spid="8"/>
                                        </p:tgtEl>
                                        <p:attrNameLst>
                                          <p:attrName>style.rotation</p:attrName>
                                        </p:attrNameLst>
                                      </p:cBhvr>
                                      <p:tavLst>
                                        <p:tav tm="0">
                                          <p:val>
                                            <p:fltVal val="-90"/>
                                          </p:val>
                                        </p:tav>
                                        <p:tav tm="100000">
                                          <p:val>
                                            <p:fltVal val="0"/>
                                          </p:val>
                                        </p:tav>
                                      </p:tavLst>
                                    </p:anim>
                                    <p:anim calcmode="lin" valueType="num">
                                      <p:cBhvr>
                                        <p:cTn id="49" dur="800" decel="100000" fill="hold"/>
                                        <p:tgtEl>
                                          <p:spTgt spid="8"/>
                                        </p:tgtEl>
                                        <p:attrNameLst>
                                          <p:attrName>ppt_x</p:attrName>
                                        </p:attrNameLst>
                                      </p:cBhvr>
                                      <p:tavLst>
                                        <p:tav tm="0">
                                          <p:val>
                                            <p:strVal val="#ppt_x+0.4"/>
                                          </p:val>
                                        </p:tav>
                                        <p:tav tm="100000">
                                          <p:val>
                                            <p:strVal val="#ppt_x-0.05"/>
                                          </p:val>
                                        </p:tav>
                                      </p:tavLst>
                                    </p:anim>
                                    <p:anim calcmode="lin" valueType="num">
                                      <p:cBhvr>
                                        <p:cTn id="50" dur="800" decel="100000" fill="hold"/>
                                        <p:tgtEl>
                                          <p:spTgt spid="8"/>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P spid="39942" grpId="0" animBg="1"/>
      <p:bldP spid="39943" grpId="0" animBg="1"/>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6"/>
          <p:cNvSpPr>
            <a:spLocks noChangeArrowheads="1"/>
          </p:cNvSpPr>
          <p:nvPr/>
        </p:nvSpPr>
        <p:spPr bwMode="auto">
          <a:xfrm>
            <a:off x="0" y="0"/>
            <a:ext cx="7416800" cy="6048375"/>
          </a:xfrm>
          <a:prstGeom prst="rect">
            <a:avLst/>
          </a:prstGeom>
          <a:solidFill>
            <a:schemeClr val="bg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pic>
        <p:nvPicPr>
          <p:cNvPr id="21507" name="Picture 5" descr="hydrogenbon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056438"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9512" name="Rectangle 8"/>
          <p:cNvSpPr>
            <a:spLocks noChangeArrowheads="1"/>
          </p:cNvSpPr>
          <p:nvPr/>
        </p:nvSpPr>
        <p:spPr bwMode="auto">
          <a:xfrm>
            <a:off x="7812088" y="2349500"/>
            <a:ext cx="1008062" cy="1008063"/>
          </a:xfrm>
          <a:prstGeom prst="rect">
            <a:avLst/>
          </a:prstGeom>
          <a:solidFill>
            <a:srgbClr val="FFFF99"/>
          </a:solidFill>
          <a:ln w="9525">
            <a:solidFill>
              <a:srgbClr val="3366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CA" altLang="fr-FR" sz="3600" b="1"/>
              <a:t>O</a:t>
            </a:r>
          </a:p>
        </p:txBody>
      </p:sp>
      <p:sp>
        <p:nvSpPr>
          <p:cNvPr id="149514" name="Text Box 10"/>
          <p:cNvSpPr txBox="1">
            <a:spLocks noChangeArrowheads="1"/>
          </p:cNvSpPr>
          <p:nvPr/>
        </p:nvSpPr>
        <p:spPr bwMode="auto">
          <a:xfrm>
            <a:off x="7885113" y="2343150"/>
            <a:ext cx="3587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1800" b="1"/>
              <a:t>8</a:t>
            </a:r>
          </a:p>
        </p:txBody>
      </p:sp>
      <p:sp>
        <p:nvSpPr>
          <p:cNvPr id="149515" name="Rectangle 11"/>
          <p:cNvSpPr>
            <a:spLocks noChangeArrowheads="1"/>
          </p:cNvSpPr>
          <p:nvPr/>
        </p:nvSpPr>
        <p:spPr bwMode="auto">
          <a:xfrm>
            <a:off x="7812088" y="3430588"/>
            <a:ext cx="1008062" cy="1008062"/>
          </a:xfrm>
          <a:prstGeom prst="rect">
            <a:avLst/>
          </a:prstGeom>
          <a:solidFill>
            <a:srgbClr val="FFFF99"/>
          </a:solidFill>
          <a:ln w="9525">
            <a:solidFill>
              <a:srgbClr val="3366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CA" altLang="fr-FR" sz="3600" b="1"/>
              <a:t>S</a:t>
            </a:r>
          </a:p>
        </p:txBody>
      </p:sp>
      <p:sp>
        <p:nvSpPr>
          <p:cNvPr id="149516" name="Rectangle 12"/>
          <p:cNvSpPr>
            <a:spLocks noChangeArrowheads="1"/>
          </p:cNvSpPr>
          <p:nvPr/>
        </p:nvSpPr>
        <p:spPr bwMode="auto">
          <a:xfrm>
            <a:off x="7812088" y="4510088"/>
            <a:ext cx="1008062" cy="1008062"/>
          </a:xfrm>
          <a:prstGeom prst="rect">
            <a:avLst/>
          </a:prstGeom>
          <a:solidFill>
            <a:srgbClr val="FFFF99"/>
          </a:solidFill>
          <a:ln w="9525">
            <a:solidFill>
              <a:srgbClr val="3366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CA" altLang="fr-FR" sz="3600" b="1"/>
              <a:t>Se</a:t>
            </a:r>
          </a:p>
        </p:txBody>
      </p:sp>
      <p:sp>
        <p:nvSpPr>
          <p:cNvPr id="149517" name="Rectangle 13"/>
          <p:cNvSpPr>
            <a:spLocks noChangeArrowheads="1"/>
          </p:cNvSpPr>
          <p:nvPr/>
        </p:nvSpPr>
        <p:spPr bwMode="auto">
          <a:xfrm>
            <a:off x="7812088" y="5589588"/>
            <a:ext cx="1008062" cy="1008062"/>
          </a:xfrm>
          <a:prstGeom prst="rect">
            <a:avLst/>
          </a:prstGeom>
          <a:solidFill>
            <a:srgbClr val="FFFF99"/>
          </a:solidFill>
          <a:ln w="9525">
            <a:solidFill>
              <a:srgbClr val="3366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CA" altLang="fr-FR" sz="3600" b="1"/>
              <a:t>Te</a:t>
            </a:r>
          </a:p>
        </p:txBody>
      </p:sp>
      <p:sp>
        <p:nvSpPr>
          <p:cNvPr id="149518" name="Text Box 14"/>
          <p:cNvSpPr txBox="1">
            <a:spLocks noChangeArrowheads="1"/>
          </p:cNvSpPr>
          <p:nvPr/>
        </p:nvSpPr>
        <p:spPr bwMode="auto">
          <a:xfrm>
            <a:off x="7812088" y="4502150"/>
            <a:ext cx="5048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1800" b="1"/>
              <a:t>34</a:t>
            </a:r>
          </a:p>
        </p:txBody>
      </p:sp>
      <p:sp>
        <p:nvSpPr>
          <p:cNvPr id="149529" name="Rectangle 25"/>
          <p:cNvSpPr>
            <a:spLocks noChangeArrowheads="1"/>
          </p:cNvSpPr>
          <p:nvPr/>
        </p:nvSpPr>
        <p:spPr bwMode="auto">
          <a:xfrm>
            <a:off x="1692275" y="1052513"/>
            <a:ext cx="649288" cy="34559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49519" name="Text Box 15"/>
          <p:cNvSpPr txBox="1">
            <a:spLocks noChangeArrowheads="1"/>
          </p:cNvSpPr>
          <p:nvPr/>
        </p:nvSpPr>
        <p:spPr bwMode="auto">
          <a:xfrm>
            <a:off x="7812088" y="3422650"/>
            <a:ext cx="5048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1800" b="1"/>
              <a:t>16</a:t>
            </a:r>
          </a:p>
        </p:txBody>
      </p:sp>
      <p:sp>
        <p:nvSpPr>
          <p:cNvPr id="149520" name="Text Box 16"/>
          <p:cNvSpPr txBox="1">
            <a:spLocks noChangeArrowheads="1"/>
          </p:cNvSpPr>
          <p:nvPr/>
        </p:nvSpPr>
        <p:spPr bwMode="auto">
          <a:xfrm>
            <a:off x="7740650" y="5583238"/>
            <a:ext cx="5048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1800" b="1"/>
              <a:t>52</a:t>
            </a:r>
          </a:p>
        </p:txBody>
      </p:sp>
      <p:sp>
        <p:nvSpPr>
          <p:cNvPr id="149521" name="Rectangle 17"/>
          <p:cNvSpPr>
            <a:spLocks noChangeArrowheads="1"/>
          </p:cNvSpPr>
          <p:nvPr/>
        </p:nvSpPr>
        <p:spPr bwMode="auto">
          <a:xfrm>
            <a:off x="1692275" y="1412875"/>
            <a:ext cx="4105275" cy="3671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49525" name="Rectangle 21"/>
          <p:cNvSpPr>
            <a:spLocks noChangeArrowheads="1"/>
          </p:cNvSpPr>
          <p:nvPr/>
        </p:nvSpPr>
        <p:spPr bwMode="auto">
          <a:xfrm>
            <a:off x="1476375" y="1484313"/>
            <a:ext cx="2447925" cy="34559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149523" name="Line 19"/>
          <p:cNvSpPr>
            <a:spLocks noChangeShapeType="1"/>
          </p:cNvSpPr>
          <p:nvPr/>
        </p:nvSpPr>
        <p:spPr bwMode="auto">
          <a:xfrm flipH="1">
            <a:off x="1258888" y="3284538"/>
            <a:ext cx="4968875" cy="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49524" name="Line 20"/>
          <p:cNvSpPr>
            <a:spLocks noChangeShapeType="1"/>
          </p:cNvSpPr>
          <p:nvPr/>
        </p:nvSpPr>
        <p:spPr bwMode="auto">
          <a:xfrm flipH="1">
            <a:off x="1116013" y="4221163"/>
            <a:ext cx="4968875" cy="0"/>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49526" name="Line 22"/>
          <p:cNvSpPr>
            <a:spLocks noChangeShapeType="1"/>
          </p:cNvSpPr>
          <p:nvPr/>
        </p:nvSpPr>
        <p:spPr bwMode="auto">
          <a:xfrm flipH="1">
            <a:off x="1042988" y="3860800"/>
            <a:ext cx="3168650" cy="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49527" name="Line 23"/>
          <p:cNvSpPr>
            <a:spLocks noChangeShapeType="1"/>
          </p:cNvSpPr>
          <p:nvPr/>
        </p:nvSpPr>
        <p:spPr bwMode="auto">
          <a:xfrm flipH="1">
            <a:off x="971550" y="4508500"/>
            <a:ext cx="3313113" cy="0"/>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49530" name="Line 26"/>
          <p:cNvSpPr>
            <a:spLocks noChangeShapeType="1"/>
          </p:cNvSpPr>
          <p:nvPr/>
        </p:nvSpPr>
        <p:spPr bwMode="auto">
          <a:xfrm flipH="1">
            <a:off x="1116013" y="4365625"/>
            <a:ext cx="1368425" cy="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49531" name="Line 27"/>
          <p:cNvSpPr>
            <a:spLocks noChangeShapeType="1"/>
          </p:cNvSpPr>
          <p:nvPr/>
        </p:nvSpPr>
        <p:spPr bwMode="auto">
          <a:xfrm flipH="1">
            <a:off x="1042988" y="4797425"/>
            <a:ext cx="1439862" cy="0"/>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49532" name="Line 28"/>
          <p:cNvSpPr>
            <a:spLocks noChangeShapeType="1"/>
          </p:cNvSpPr>
          <p:nvPr/>
        </p:nvSpPr>
        <p:spPr bwMode="auto">
          <a:xfrm flipH="1">
            <a:off x="1042988" y="1268413"/>
            <a:ext cx="649287" cy="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49533" name="Line 29"/>
          <p:cNvSpPr>
            <a:spLocks noChangeShapeType="1"/>
          </p:cNvSpPr>
          <p:nvPr/>
        </p:nvSpPr>
        <p:spPr bwMode="auto">
          <a:xfrm flipH="1">
            <a:off x="1042988" y="3213100"/>
            <a:ext cx="792162" cy="0"/>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fr-CA"/>
          </a:p>
        </p:txBody>
      </p:sp>
      <p:sp>
        <p:nvSpPr>
          <p:cNvPr id="149534" name="Rectangle 30"/>
          <p:cNvSpPr>
            <a:spLocks noChangeArrowheads="1"/>
          </p:cNvSpPr>
          <p:nvPr/>
        </p:nvSpPr>
        <p:spPr bwMode="auto">
          <a:xfrm>
            <a:off x="5651500" y="2852738"/>
            <a:ext cx="1081088" cy="20161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fr-FR" altLang="fr-FR" sz="1800"/>
          </a:p>
        </p:txBody>
      </p:sp>
      <p:sp>
        <p:nvSpPr>
          <p:cNvPr id="24" name="Text Box 6"/>
          <p:cNvSpPr txBox="1">
            <a:spLocks noChangeArrowheads="1"/>
          </p:cNvSpPr>
          <p:nvPr/>
        </p:nvSpPr>
        <p:spPr bwMode="auto">
          <a:xfrm>
            <a:off x="7380288" y="1639888"/>
            <a:ext cx="1871662" cy="493712"/>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2600" b="1">
                <a:solidFill>
                  <a:srgbClr val="FFFF66"/>
                </a:solidFill>
              </a:rPr>
              <a:t>Famille 16</a:t>
            </a:r>
            <a:endParaRPr lang="fr-CA" altLang="fr-FR" sz="2600" b="1" baseline="30000">
              <a:solidFill>
                <a:srgbClr val="FFFF66"/>
              </a:solidFill>
            </a:endParaRPr>
          </a:p>
        </p:txBody>
      </p:sp>
      <p:sp>
        <p:nvSpPr>
          <p:cNvPr id="25" name="Text Box 6"/>
          <p:cNvSpPr txBox="1">
            <a:spLocks noChangeArrowheads="1"/>
          </p:cNvSpPr>
          <p:nvPr/>
        </p:nvSpPr>
        <p:spPr bwMode="auto">
          <a:xfrm>
            <a:off x="541338" y="6129338"/>
            <a:ext cx="2159000" cy="492125"/>
          </a:xfrm>
          <a:prstGeom prst="rect">
            <a:avLst/>
          </a:prstGeom>
          <a:solidFill>
            <a:schemeClr val="bg1"/>
          </a:solidFill>
          <a:ln w="9525">
            <a:solidFill>
              <a:schemeClr val="bg1"/>
            </a:solidFill>
            <a:miter lim="800000"/>
            <a:headEnd/>
            <a:tailEnd/>
          </a:ln>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2600" b="1">
                <a:solidFill>
                  <a:srgbClr val="0070C0"/>
                </a:solidFill>
              </a:rPr>
              <a:t>Congélation</a:t>
            </a:r>
          </a:p>
        </p:txBody>
      </p:sp>
      <p:sp>
        <p:nvSpPr>
          <p:cNvPr id="26" name="Text Box 6"/>
          <p:cNvSpPr txBox="1">
            <a:spLocks noChangeArrowheads="1"/>
          </p:cNvSpPr>
          <p:nvPr/>
        </p:nvSpPr>
        <p:spPr bwMode="auto">
          <a:xfrm>
            <a:off x="2987675" y="6129338"/>
            <a:ext cx="1800225" cy="492125"/>
          </a:xfrm>
          <a:prstGeom prst="rect">
            <a:avLst/>
          </a:prstGeom>
          <a:solidFill>
            <a:schemeClr val="bg1"/>
          </a:solidFill>
          <a:ln w="9525">
            <a:solidFill>
              <a:schemeClr val="bg1"/>
            </a:solidFill>
            <a:miter lim="800000"/>
            <a:headEnd/>
            <a:tailEnd/>
          </a:ln>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fr-CA" altLang="fr-FR" sz="2600" b="1">
                <a:solidFill>
                  <a:srgbClr val="FF0000"/>
                </a:solidFill>
              </a:rPr>
              <a:t>Ébullition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800" decel="100000"/>
                                        <p:tgtEl>
                                          <p:spTgt spid="24"/>
                                        </p:tgtEl>
                                      </p:cBhvr>
                                    </p:animEffect>
                                    <p:anim calcmode="lin" valueType="num">
                                      <p:cBhvr>
                                        <p:cTn id="8" dur="800" decel="100000" fill="hold"/>
                                        <p:tgtEl>
                                          <p:spTgt spid="24"/>
                                        </p:tgtEl>
                                        <p:attrNameLst>
                                          <p:attrName>style.rotation</p:attrName>
                                        </p:attrNameLst>
                                      </p:cBhvr>
                                      <p:tavLst>
                                        <p:tav tm="0">
                                          <p:val>
                                            <p:fltVal val="-90"/>
                                          </p:val>
                                        </p:tav>
                                        <p:tav tm="100000">
                                          <p:val>
                                            <p:fltVal val="0"/>
                                          </p:val>
                                        </p:tav>
                                      </p:tavLst>
                                    </p:anim>
                                    <p:anim calcmode="lin" valueType="num">
                                      <p:cBhvr>
                                        <p:cTn id="9" dur="800" decel="100000" fill="hold"/>
                                        <p:tgtEl>
                                          <p:spTgt spid="24"/>
                                        </p:tgtEl>
                                        <p:attrNameLst>
                                          <p:attrName>ppt_x</p:attrName>
                                        </p:attrNameLst>
                                      </p:cBhvr>
                                      <p:tavLst>
                                        <p:tav tm="0">
                                          <p:val>
                                            <p:strVal val="#ppt_x+0.4"/>
                                          </p:val>
                                        </p:tav>
                                        <p:tav tm="100000">
                                          <p:val>
                                            <p:strVal val="#ppt_x-0.05"/>
                                          </p:val>
                                        </p:tav>
                                      </p:tavLst>
                                    </p:anim>
                                    <p:anim calcmode="lin" valueType="num">
                                      <p:cBhvr>
                                        <p:cTn id="10" dur="800" decel="100000" fill="hold"/>
                                        <p:tgtEl>
                                          <p:spTgt spid="2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4"/>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9517"/>
                                        </p:tgtEl>
                                        <p:attrNameLst>
                                          <p:attrName>style.visibility</p:attrName>
                                        </p:attrNameLst>
                                      </p:cBhvr>
                                      <p:to>
                                        <p:strVal val="visible"/>
                                      </p:to>
                                    </p:set>
                                    <p:animEffect transition="in" filter="fade">
                                      <p:cBhvr>
                                        <p:cTn id="17" dur="2000"/>
                                        <p:tgtEl>
                                          <p:spTgt spid="14951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9520"/>
                                        </p:tgtEl>
                                        <p:attrNameLst>
                                          <p:attrName>style.visibility</p:attrName>
                                        </p:attrNameLst>
                                      </p:cBhvr>
                                      <p:to>
                                        <p:strVal val="visible"/>
                                      </p:to>
                                    </p:set>
                                    <p:animEffect transition="in" filter="fade">
                                      <p:cBhvr>
                                        <p:cTn id="20" dur="2000"/>
                                        <p:tgtEl>
                                          <p:spTgt spid="14952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2000"/>
                                        <p:tgtEl>
                                          <p:spTgt spid="149534"/>
                                        </p:tgtEl>
                                      </p:cBhvr>
                                    </p:animEffect>
                                    <p:set>
                                      <p:cBhvr>
                                        <p:cTn id="25" dur="1" fill="hold">
                                          <p:stCondLst>
                                            <p:cond delay="1999"/>
                                          </p:stCondLst>
                                        </p:cTn>
                                        <p:tgtEl>
                                          <p:spTgt spid="149534"/>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149523"/>
                                        </p:tgtEl>
                                        <p:attrNameLst>
                                          <p:attrName>style.visibility</p:attrName>
                                        </p:attrNameLst>
                                      </p:cBhvr>
                                      <p:to>
                                        <p:strVal val="visible"/>
                                      </p:to>
                                    </p:set>
                                    <p:animEffect transition="in" filter="fade">
                                      <p:cBhvr>
                                        <p:cTn id="30" dur="2000"/>
                                        <p:tgtEl>
                                          <p:spTgt spid="149523"/>
                                        </p:tgtEl>
                                      </p:cBhvr>
                                    </p:animEffect>
                                  </p:childTnLst>
                                </p:cTn>
                              </p:par>
                              <p:par>
                                <p:cTn id="31" presetID="30" presetClass="entr" presetSubtype="0"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800" decel="100000"/>
                                        <p:tgtEl>
                                          <p:spTgt spid="26"/>
                                        </p:tgtEl>
                                      </p:cBhvr>
                                    </p:animEffect>
                                    <p:anim calcmode="lin" valueType="num">
                                      <p:cBhvr>
                                        <p:cTn id="34" dur="800" decel="100000" fill="hold"/>
                                        <p:tgtEl>
                                          <p:spTgt spid="26"/>
                                        </p:tgtEl>
                                        <p:attrNameLst>
                                          <p:attrName>style.rotation</p:attrName>
                                        </p:attrNameLst>
                                      </p:cBhvr>
                                      <p:tavLst>
                                        <p:tav tm="0">
                                          <p:val>
                                            <p:fltVal val="-90"/>
                                          </p:val>
                                        </p:tav>
                                        <p:tav tm="100000">
                                          <p:val>
                                            <p:fltVal val="0"/>
                                          </p:val>
                                        </p:tav>
                                      </p:tavLst>
                                    </p:anim>
                                    <p:anim calcmode="lin" valueType="num">
                                      <p:cBhvr>
                                        <p:cTn id="35" dur="800" decel="100000" fill="hold"/>
                                        <p:tgtEl>
                                          <p:spTgt spid="26"/>
                                        </p:tgtEl>
                                        <p:attrNameLst>
                                          <p:attrName>ppt_x</p:attrName>
                                        </p:attrNameLst>
                                      </p:cBhvr>
                                      <p:tavLst>
                                        <p:tav tm="0">
                                          <p:val>
                                            <p:strVal val="#ppt_x+0.4"/>
                                          </p:val>
                                        </p:tav>
                                        <p:tav tm="100000">
                                          <p:val>
                                            <p:strVal val="#ppt_x-0.05"/>
                                          </p:val>
                                        </p:tav>
                                      </p:tavLst>
                                    </p:anim>
                                    <p:anim calcmode="lin" valueType="num">
                                      <p:cBhvr>
                                        <p:cTn id="36" dur="800" decel="100000" fill="hold"/>
                                        <p:tgtEl>
                                          <p:spTgt spid="26"/>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26"/>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26"/>
                                        </p:tgtEl>
                                        <p:attrNameLst>
                                          <p:attrName>ppt_y</p:attrName>
                                        </p:attrNameLst>
                                      </p:cBhvr>
                                      <p:tavLst>
                                        <p:tav tm="0">
                                          <p:val>
                                            <p:strVal val="#ppt_y+0.1"/>
                                          </p:val>
                                        </p:tav>
                                        <p:tav tm="100000">
                                          <p:val>
                                            <p:strVal val="#ppt_y"/>
                                          </p:val>
                                        </p:tav>
                                      </p:tavLst>
                                    </p:anim>
                                  </p:childTnLst>
                                </p:cTn>
                              </p:par>
                              <p:par>
                                <p:cTn id="39" presetID="10" presetClass="entr" presetSubtype="0" fill="hold" nodeType="withEffect">
                                  <p:stCondLst>
                                    <p:cond delay="0"/>
                                  </p:stCondLst>
                                  <p:childTnLst>
                                    <p:set>
                                      <p:cBhvr>
                                        <p:cTn id="40" dur="1" fill="hold">
                                          <p:stCondLst>
                                            <p:cond delay="0"/>
                                          </p:stCondLst>
                                        </p:cTn>
                                        <p:tgtEl>
                                          <p:spTgt spid="149524"/>
                                        </p:tgtEl>
                                        <p:attrNameLst>
                                          <p:attrName>style.visibility</p:attrName>
                                        </p:attrNameLst>
                                      </p:cBhvr>
                                      <p:to>
                                        <p:strVal val="visible"/>
                                      </p:to>
                                    </p:set>
                                    <p:animEffect transition="in" filter="fade">
                                      <p:cBhvr>
                                        <p:cTn id="41" dur="2000"/>
                                        <p:tgtEl>
                                          <p:spTgt spid="149524"/>
                                        </p:tgtEl>
                                      </p:cBhvr>
                                    </p:animEffect>
                                  </p:childTnLst>
                                </p:cTn>
                              </p:par>
                              <p:par>
                                <p:cTn id="42" presetID="30" presetClass="entr" presetSubtype="0"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800" decel="100000"/>
                                        <p:tgtEl>
                                          <p:spTgt spid="25"/>
                                        </p:tgtEl>
                                      </p:cBhvr>
                                    </p:animEffect>
                                    <p:anim calcmode="lin" valueType="num">
                                      <p:cBhvr>
                                        <p:cTn id="45" dur="800" decel="100000" fill="hold"/>
                                        <p:tgtEl>
                                          <p:spTgt spid="25"/>
                                        </p:tgtEl>
                                        <p:attrNameLst>
                                          <p:attrName>style.rotation</p:attrName>
                                        </p:attrNameLst>
                                      </p:cBhvr>
                                      <p:tavLst>
                                        <p:tav tm="0">
                                          <p:val>
                                            <p:fltVal val="-90"/>
                                          </p:val>
                                        </p:tav>
                                        <p:tav tm="100000">
                                          <p:val>
                                            <p:fltVal val="0"/>
                                          </p:val>
                                        </p:tav>
                                      </p:tavLst>
                                    </p:anim>
                                    <p:anim calcmode="lin" valueType="num">
                                      <p:cBhvr>
                                        <p:cTn id="46" dur="800" decel="100000" fill="hold"/>
                                        <p:tgtEl>
                                          <p:spTgt spid="25"/>
                                        </p:tgtEl>
                                        <p:attrNameLst>
                                          <p:attrName>ppt_x</p:attrName>
                                        </p:attrNameLst>
                                      </p:cBhvr>
                                      <p:tavLst>
                                        <p:tav tm="0">
                                          <p:val>
                                            <p:strVal val="#ppt_x+0.4"/>
                                          </p:val>
                                        </p:tav>
                                        <p:tav tm="100000">
                                          <p:val>
                                            <p:strVal val="#ppt_x-0.05"/>
                                          </p:val>
                                        </p:tav>
                                      </p:tavLst>
                                    </p:anim>
                                    <p:anim calcmode="lin" valueType="num">
                                      <p:cBhvr>
                                        <p:cTn id="47" dur="800" decel="100000" fill="hold"/>
                                        <p:tgtEl>
                                          <p:spTgt spid="25"/>
                                        </p:tgtEl>
                                        <p:attrNameLst>
                                          <p:attrName>ppt_y</p:attrName>
                                        </p:attrNameLst>
                                      </p:cBhvr>
                                      <p:tavLst>
                                        <p:tav tm="0">
                                          <p:val>
                                            <p:strVal val="#ppt_y-0.4"/>
                                          </p:val>
                                        </p:tav>
                                        <p:tav tm="100000">
                                          <p:val>
                                            <p:strVal val="#ppt_y+0.1"/>
                                          </p:val>
                                        </p:tav>
                                      </p:tavLst>
                                    </p:anim>
                                    <p:anim calcmode="lin" valueType="num">
                                      <p:cBhvr>
                                        <p:cTn id="48" dur="200" accel="100000" fill="hold">
                                          <p:stCondLst>
                                            <p:cond delay="800"/>
                                          </p:stCondLst>
                                        </p:cTn>
                                        <p:tgtEl>
                                          <p:spTgt spid="25"/>
                                        </p:tgtEl>
                                        <p:attrNameLst>
                                          <p:attrName>ppt_x</p:attrName>
                                        </p:attrNameLst>
                                      </p:cBhvr>
                                      <p:tavLst>
                                        <p:tav tm="0">
                                          <p:val>
                                            <p:strVal val="#ppt_x-0.05"/>
                                          </p:val>
                                        </p:tav>
                                        <p:tav tm="100000">
                                          <p:val>
                                            <p:strVal val="#ppt_x"/>
                                          </p:val>
                                        </p:tav>
                                      </p:tavLst>
                                    </p:anim>
                                    <p:anim calcmode="lin" valueType="num">
                                      <p:cBhvr>
                                        <p:cTn id="49" dur="200" accel="100000" fill="hold">
                                          <p:stCondLst>
                                            <p:cond delay="800"/>
                                          </p:stCondLst>
                                        </p:cTn>
                                        <p:tgtEl>
                                          <p:spTgt spid="25"/>
                                        </p:tgtEl>
                                        <p:attrNameLst>
                                          <p:attrName>ppt_y</p:attrName>
                                        </p:attrNameLst>
                                      </p:cBhvr>
                                      <p:tavLst>
                                        <p:tav tm="0">
                                          <p:val>
                                            <p:strVal val="#ppt_y+0.1"/>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nodeType="clickEffect">
                                  <p:stCondLst>
                                    <p:cond delay="0"/>
                                  </p:stCondLst>
                                  <p:childTnLst>
                                    <p:set>
                                      <p:cBhvr>
                                        <p:cTn id="53" dur="1" fill="hold">
                                          <p:stCondLst>
                                            <p:cond delay="0"/>
                                          </p:stCondLst>
                                        </p:cTn>
                                        <p:tgtEl>
                                          <p:spTgt spid="149518"/>
                                        </p:tgtEl>
                                        <p:attrNameLst>
                                          <p:attrName>style.visibility</p:attrName>
                                        </p:attrNameLst>
                                      </p:cBhvr>
                                      <p:to>
                                        <p:strVal val="visible"/>
                                      </p:to>
                                    </p:set>
                                    <p:animEffect transition="in" filter="fade">
                                      <p:cBhvr>
                                        <p:cTn id="54" dur="2000"/>
                                        <p:tgtEl>
                                          <p:spTgt spid="149518"/>
                                        </p:tgtEl>
                                      </p:cBhvr>
                                    </p:animEffect>
                                  </p:childTnLst>
                                </p:cTn>
                              </p:par>
                              <p:par>
                                <p:cTn id="55" presetID="10" presetClass="entr" presetSubtype="0" fill="hold" nodeType="withEffect">
                                  <p:stCondLst>
                                    <p:cond delay="0"/>
                                  </p:stCondLst>
                                  <p:childTnLst>
                                    <p:set>
                                      <p:cBhvr>
                                        <p:cTn id="56" dur="1" fill="hold">
                                          <p:stCondLst>
                                            <p:cond delay="0"/>
                                          </p:stCondLst>
                                        </p:cTn>
                                        <p:tgtEl>
                                          <p:spTgt spid="149516"/>
                                        </p:tgtEl>
                                        <p:attrNameLst>
                                          <p:attrName>style.visibility</p:attrName>
                                        </p:attrNameLst>
                                      </p:cBhvr>
                                      <p:to>
                                        <p:strVal val="visible"/>
                                      </p:to>
                                    </p:set>
                                    <p:animEffect transition="in" filter="fade">
                                      <p:cBhvr>
                                        <p:cTn id="57" dur="2000"/>
                                        <p:tgtEl>
                                          <p:spTgt spid="149516"/>
                                        </p:tgtEl>
                                      </p:cBhvr>
                                    </p:animEffect>
                                  </p:childTnLst>
                                </p:cTn>
                              </p:par>
                            </p:childTnLst>
                          </p:cTn>
                        </p:par>
                        <p:par>
                          <p:cTn id="58" fill="hold" nodeType="afterGroup">
                            <p:stCondLst>
                              <p:cond delay="2000"/>
                            </p:stCondLst>
                            <p:childTnLst>
                              <p:par>
                                <p:cTn id="59" presetID="10" presetClass="exit" presetSubtype="0" fill="hold" nodeType="afterEffect">
                                  <p:stCondLst>
                                    <p:cond delay="0"/>
                                  </p:stCondLst>
                                  <p:childTnLst>
                                    <p:animEffect transition="out" filter="fade">
                                      <p:cBhvr>
                                        <p:cTn id="60" dur="2000"/>
                                        <p:tgtEl>
                                          <p:spTgt spid="149523"/>
                                        </p:tgtEl>
                                      </p:cBhvr>
                                    </p:animEffect>
                                    <p:set>
                                      <p:cBhvr>
                                        <p:cTn id="61" dur="1" fill="hold">
                                          <p:stCondLst>
                                            <p:cond delay="1999"/>
                                          </p:stCondLst>
                                        </p:cTn>
                                        <p:tgtEl>
                                          <p:spTgt spid="149523"/>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2000"/>
                                        <p:tgtEl>
                                          <p:spTgt spid="149524"/>
                                        </p:tgtEl>
                                      </p:cBhvr>
                                    </p:animEffect>
                                    <p:set>
                                      <p:cBhvr>
                                        <p:cTn id="64" dur="1" fill="hold">
                                          <p:stCondLst>
                                            <p:cond delay="1999"/>
                                          </p:stCondLst>
                                        </p:cTn>
                                        <p:tgtEl>
                                          <p:spTgt spid="149524"/>
                                        </p:tgtEl>
                                        <p:attrNameLst>
                                          <p:attrName>style.visibility</p:attrName>
                                        </p:attrNameLst>
                                      </p:cBhvr>
                                      <p:to>
                                        <p:strVal val="hidden"/>
                                      </p:to>
                                    </p:set>
                                  </p:childTnLst>
                                </p:cTn>
                              </p:par>
                            </p:childTnLst>
                          </p:cTn>
                        </p:par>
                        <p:par>
                          <p:cTn id="65" fill="hold" nodeType="afterGroup">
                            <p:stCondLst>
                              <p:cond delay="4000"/>
                            </p:stCondLst>
                            <p:childTnLst>
                              <p:par>
                                <p:cTn id="66" presetID="10" presetClass="exit" presetSubtype="0" fill="hold" grpId="0" nodeType="afterEffect">
                                  <p:stCondLst>
                                    <p:cond delay="0"/>
                                  </p:stCondLst>
                                  <p:childTnLst>
                                    <p:animEffect transition="out" filter="fade">
                                      <p:cBhvr>
                                        <p:cTn id="67" dur="2000"/>
                                        <p:tgtEl>
                                          <p:spTgt spid="149521"/>
                                        </p:tgtEl>
                                      </p:cBhvr>
                                    </p:animEffect>
                                    <p:set>
                                      <p:cBhvr>
                                        <p:cTn id="68" dur="1" fill="hold">
                                          <p:stCondLst>
                                            <p:cond delay="1999"/>
                                          </p:stCondLst>
                                        </p:cTn>
                                        <p:tgtEl>
                                          <p:spTgt spid="149521"/>
                                        </p:tgtEl>
                                        <p:attrNameLst>
                                          <p:attrName>style.visibility</p:attrName>
                                        </p:attrNameLst>
                                      </p:cBhvr>
                                      <p:to>
                                        <p:strVal val="hidden"/>
                                      </p:to>
                                    </p:set>
                                  </p:childTnLst>
                                </p:cTn>
                              </p:par>
                            </p:childTnLst>
                          </p:cTn>
                        </p:par>
                        <p:par>
                          <p:cTn id="69" fill="hold" nodeType="afterGroup">
                            <p:stCondLst>
                              <p:cond delay="6000"/>
                            </p:stCondLst>
                            <p:childTnLst>
                              <p:par>
                                <p:cTn id="70" presetID="10" presetClass="entr" presetSubtype="0" fill="hold" nodeType="afterEffect">
                                  <p:stCondLst>
                                    <p:cond delay="0"/>
                                  </p:stCondLst>
                                  <p:childTnLst>
                                    <p:set>
                                      <p:cBhvr>
                                        <p:cTn id="71" dur="1" fill="hold">
                                          <p:stCondLst>
                                            <p:cond delay="0"/>
                                          </p:stCondLst>
                                        </p:cTn>
                                        <p:tgtEl>
                                          <p:spTgt spid="149527"/>
                                        </p:tgtEl>
                                        <p:attrNameLst>
                                          <p:attrName>style.visibility</p:attrName>
                                        </p:attrNameLst>
                                      </p:cBhvr>
                                      <p:to>
                                        <p:strVal val="visible"/>
                                      </p:to>
                                    </p:set>
                                    <p:animEffect transition="in" filter="fade">
                                      <p:cBhvr>
                                        <p:cTn id="72" dur="2000"/>
                                        <p:tgtEl>
                                          <p:spTgt spid="149527"/>
                                        </p:tgtEl>
                                      </p:cBhvr>
                                    </p:animEffect>
                                  </p:childTnLst>
                                </p:cTn>
                              </p:par>
                              <p:par>
                                <p:cTn id="73" presetID="10" presetClass="entr" presetSubtype="0" fill="hold" nodeType="withEffect">
                                  <p:stCondLst>
                                    <p:cond delay="0"/>
                                  </p:stCondLst>
                                  <p:childTnLst>
                                    <p:set>
                                      <p:cBhvr>
                                        <p:cTn id="74" dur="1" fill="hold">
                                          <p:stCondLst>
                                            <p:cond delay="0"/>
                                          </p:stCondLst>
                                        </p:cTn>
                                        <p:tgtEl>
                                          <p:spTgt spid="149526"/>
                                        </p:tgtEl>
                                        <p:attrNameLst>
                                          <p:attrName>style.visibility</p:attrName>
                                        </p:attrNameLst>
                                      </p:cBhvr>
                                      <p:to>
                                        <p:strVal val="visible"/>
                                      </p:to>
                                    </p:set>
                                    <p:animEffect transition="in" filter="fade">
                                      <p:cBhvr>
                                        <p:cTn id="75" dur="2000"/>
                                        <p:tgtEl>
                                          <p:spTgt spid="149526"/>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149515"/>
                                        </p:tgtEl>
                                        <p:attrNameLst>
                                          <p:attrName>style.visibility</p:attrName>
                                        </p:attrNameLst>
                                      </p:cBhvr>
                                      <p:to>
                                        <p:strVal val="visible"/>
                                      </p:to>
                                    </p:set>
                                    <p:animEffect transition="in" filter="fade">
                                      <p:cBhvr>
                                        <p:cTn id="80" dur="2000"/>
                                        <p:tgtEl>
                                          <p:spTgt spid="1495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49519"/>
                                        </p:tgtEl>
                                        <p:attrNameLst>
                                          <p:attrName>style.visibility</p:attrName>
                                        </p:attrNameLst>
                                      </p:cBhvr>
                                      <p:to>
                                        <p:strVal val="visible"/>
                                      </p:to>
                                    </p:set>
                                    <p:animEffect transition="in" filter="fade">
                                      <p:cBhvr>
                                        <p:cTn id="83" dur="2000"/>
                                        <p:tgtEl>
                                          <p:spTgt spid="149519"/>
                                        </p:tgtEl>
                                      </p:cBhvr>
                                    </p:animEffect>
                                  </p:childTnLst>
                                </p:cTn>
                              </p:par>
                            </p:childTnLst>
                          </p:cTn>
                        </p:par>
                        <p:par>
                          <p:cTn id="84" fill="hold" nodeType="afterGroup">
                            <p:stCondLst>
                              <p:cond delay="2000"/>
                            </p:stCondLst>
                            <p:childTnLst>
                              <p:par>
                                <p:cTn id="85" presetID="10" presetClass="exit" presetSubtype="0" fill="hold" nodeType="afterEffect">
                                  <p:stCondLst>
                                    <p:cond delay="0"/>
                                  </p:stCondLst>
                                  <p:childTnLst>
                                    <p:animEffect transition="out" filter="fade">
                                      <p:cBhvr>
                                        <p:cTn id="86" dur="2000"/>
                                        <p:tgtEl>
                                          <p:spTgt spid="149526"/>
                                        </p:tgtEl>
                                      </p:cBhvr>
                                    </p:animEffect>
                                    <p:set>
                                      <p:cBhvr>
                                        <p:cTn id="87" dur="1" fill="hold">
                                          <p:stCondLst>
                                            <p:cond delay="1999"/>
                                          </p:stCondLst>
                                        </p:cTn>
                                        <p:tgtEl>
                                          <p:spTgt spid="149526"/>
                                        </p:tgtEl>
                                        <p:attrNameLst>
                                          <p:attrName>style.visibility</p:attrName>
                                        </p:attrNameLst>
                                      </p:cBhvr>
                                      <p:to>
                                        <p:strVal val="hidden"/>
                                      </p:to>
                                    </p:set>
                                  </p:childTnLst>
                                </p:cTn>
                              </p:par>
                              <p:par>
                                <p:cTn id="88" presetID="10" presetClass="exit" presetSubtype="0" fill="hold" nodeType="withEffect">
                                  <p:stCondLst>
                                    <p:cond delay="0"/>
                                  </p:stCondLst>
                                  <p:childTnLst>
                                    <p:animEffect transition="out" filter="fade">
                                      <p:cBhvr>
                                        <p:cTn id="89" dur="2000"/>
                                        <p:tgtEl>
                                          <p:spTgt spid="149527"/>
                                        </p:tgtEl>
                                      </p:cBhvr>
                                    </p:animEffect>
                                    <p:set>
                                      <p:cBhvr>
                                        <p:cTn id="90" dur="1" fill="hold">
                                          <p:stCondLst>
                                            <p:cond delay="1999"/>
                                          </p:stCondLst>
                                        </p:cTn>
                                        <p:tgtEl>
                                          <p:spTgt spid="149527"/>
                                        </p:tgtEl>
                                        <p:attrNameLst>
                                          <p:attrName>style.visibility</p:attrName>
                                        </p:attrNameLst>
                                      </p:cBhvr>
                                      <p:to>
                                        <p:strVal val="hidden"/>
                                      </p:to>
                                    </p:set>
                                  </p:childTnLst>
                                </p:cTn>
                              </p:par>
                            </p:childTnLst>
                          </p:cTn>
                        </p:par>
                        <p:par>
                          <p:cTn id="91" fill="hold" nodeType="afterGroup">
                            <p:stCondLst>
                              <p:cond delay="4000"/>
                            </p:stCondLst>
                            <p:childTnLst>
                              <p:par>
                                <p:cTn id="92" presetID="10" presetClass="exit" presetSubtype="0" fill="hold" grpId="0" nodeType="afterEffect">
                                  <p:stCondLst>
                                    <p:cond delay="0"/>
                                  </p:stCondLst>
                                  <p:childTnLst>
                                    <p:animEffect transition="out" filter="fade">
                                      <p:cBhvr>
                                        <p:cTn id="93" dur="2000"/>
                                        <p:tgtEl>
                                          <p:spTgt spid="149525"/>
                                        </p:tgtEl>
                                      </p:cBhvr>
                                    </p:animEffect>
                                    <p:set>
                                      <p:cBhvr>
                                        <p:cTn id="94" dur="1" fill="hold">
                                          <p:stCondLst>
                                            <p:cond delay="1999"/>
                                          </p:stCondLst>
                                        </p:cTn>
                                        <p:tgtEl>
                                          <p:spTgt spid="149525"/>
                                        </p:tgtEl>
                                        <p:attrNameLst>
                                          <p:attrName>style.visibility</p:attrName>
                                        </p:attrNameLst>
                                      </p:cBhvr>
                                      <p:to>
                                        <p:strVal val="hidden"/>
                                      </p:to>
                                    </p:set>
                                  </p:childTnLst>
                                </p:cTn>
                              </p:par>
                            </p:childTnLst>
                          </p:cTn>
                        </p:par>
                        <p:par>
                          <p:cTn id="95" fill="hold" nodeType="afterGroup">
                            <p:stCondLst>
                              <p:cond delay="6000"/>
                            </p:stCondLst>
                            <p:childTnLst>
                              <p:par>
                                <p:cTn id="96" presetID="10" presetClass="entr" presetSubtype="0" fill="hold" nodeType="afterEffect">
                                  <p:stCondLst>
                                    <p:cond delay="0"/>
                                  </p:stCondLst>
                                  <p:childTnLst>
                                    <p:set>
                                      <p:cBhvr>
                                        <p:cTn id="97" dur="1" fill="hold">
                                          <p:stCondLst>
                                            <p:cond delay="0"/>
                                          </p:stCondLst>
                                        </p:cTn>
                                        <p:tgtEl>
                                          <p:spTgt spid="149531"/>
                                        </p:tgtEl>
                                        <p:attrNameLst>
                                          <p:attrName>style.visibility</p:attrName>
                                        </p:attrNameLst>
                                      </p:cBhvr>
                                      <p:to>
                                        <p:strVal val="visible"/>
                                      </p:to>
                                    </p:set>
                                    <p:animEffect transition="in" filter="fade">
                                      <p:cBhvr>
                                        <p:cTn id="98" dur="2000"/>
                                        <p:tgtEl>
                                          <p:spTgt spid="149531"/>
                                        </p:tgtEl>
                                      </p:cBhvr>
                                    </p:animEffect>
                                  </p:childTnLst>
                                </p:cTn>
                              </p:par>
                              <p:par>
                                <p:cTn id="99" presetID="10" presetClass="entr" presetSubtype="0" fill="hold" nodeType="withEffect">
                                  <p:stCondLst>
                                    <p:cond delay="0"/>
                                  </p:stCondLst>
                                  <p:childTnLst>
                                    <p:set>
                                      <p:cBhvr>
                                        <p:cTn id="100" dur="1" fill="hold">
                                          <p:stCondLst>
                                            <p:cond delay="0"/>
                                          </p:stCondLst>
                                        </p:cTn>
                                        <p:tgtEl>
                                          <p:spTgt spid="149530"/>
                                        </p:tgtEl>
                                        <p:attrNameLst>
                                          <p:attrName>style.visibility</p:attrName>
                                        </p:attrNameLst>
                                      </p:cBhvr>
                                      <p:to>
                                        <p:strVal val="visible"/>
                                      </p:to>
                                    </p:set>
                                    <p:animEffect transition="in" filter="fade">
                                      <p:cBhvr>
                                        <p:cTn id="101" dur="2000"/>
                                        <p:tgtEl>
                                          <p:spTgt spid="149530"/>
                                        </p:tgtEl>
                                      </p:cBhvr>
                                    </p:animEffect>
                                  </p:childTnLst>
                                </p:cTn>
                              </p:par>
                            </p:childTnLst>
                          </p:cTn>
                        </p:par>
                      </p:childTnLst>
                    </p:cTn>
                  </p:par>
                  <p:par>
                    <p:cTn id="102" fill="hold" nodeType="clickPar">
                      <p:stCondLst>
                        <p:cond delay="indefinite"/>
                      </p:stCondLst>
                      <p:childTnLst>
                        <p:par>
                          <p:cTn id="103" fill="hold" nodeType="withGroup">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149512"/>
                                        </p:tgtEl>
                                        <p:attrNameLst>
                                          <p:attrName>style.visibility</p:attrName>
                                        </p:attrNameLst>
                                      </p:cBhvr>
                                      <p:to>
                                        <p:strVal val="visible"/>
                                      </p:to>
                                    </p:set>
                                    <p:animEffect transition="in" filter="fade">
                                      <p:cBhvr>
                                        <p:cTn id="106" dur="2000"/>
                                        <p:tgtEl>
                                          <p:spTgt spid="149512"/>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149514"/>
                                        </p:tgtEl>
                                        <p:attrNameLst>
                                          <p:attrName>style.visibility</p:attrName>
                                        </p:attrNameLst>
                                      </p:cBhvr>
                                      <p:to>
                                        <p:strVal val="visible"/>
                                      </p:to>
                                    </p:set>
                                    <p:animEffect transition="in" filter="fade">
                                      <p:cBhvr>
                                        <p:cTn id="109" dur="2000"/>
                                        <p:tgtEl>
                                          <p:spTgt spid="149514"/>
                                        </p:tgtEl>
                                      </p:cBhvr>
                                    </p:animEffect>
                                  </p:childTnLst>
                                </p:cTn>
                              </p:par>
                            </p:childTnLst>
                          </p:cTn>
                        </p:par>
                        <p:par>
                          <p:cTn id="110" fill="hold" nodeType="afterGroup">
                            <p:stCondLst>
                              <p:cond delay="2000"/>
                            </p:stCondLst>
                            <p:childTnLst>
                              <p:par>
                                <p:cTn id="111" presetID="10" presetClass="exit" presetSubtype="0" fill="hold" nodeType="afterEffect">
                                  <p:stCondLst>
                                    <p:cond delay="0"/>
                                  </p:stCondLst>
                                  <p:childTnLst>
                                    <p:animEffect transition="out" filter="fade">
                                      <p:cBhvr>
                                        <p:cTn id="112" dur="2000"/>
                                        <p:tgtEl>
                                          <p:spTgt spid="149530"/>
                                        </p:tgtEl>
                                      </p:cBhvr>
                                    </p:animEffect>
                                    <p:set>
                                      <p:cBhvr>
                                        <p:cTn id="113" dur="1" fill="hold">
                                          <p:stCondLst>
                                            <p:cond delay="1999"/>
                                          </p:stCondLst>
                                        </p:cTn>
                                        <p:tgtEl>
                                          <p:spTgt spid="149530"/>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2000"/>
                                        <p:tgtEl>
                                          <p:spTgt spid="149531"/>
                                        </p:tgtEl>
                                      </p:cBhvr>
                                    </p:animEffect>
                                    <p:set>
                                      <p:cBhvr>
                                        <p:cTn id="116" dur="1" fill="hold">
                                          <p:stCondLst>
                                            <p:cond delay="1999"/>
                                          </p:stCondLst>
                                        </p:cTn>
                                        <p:tgtEl>
                                          <p:spTgt spid="149531"/>
                                        </p:tgtEl>
                                        <p:attrNameLst>
                                          <p:attrName>style.visibility</p:attrName>
                                        </p:attrNameLst>
                                      </p:cBhvr>
                                      <p:to>
                                        <p:strVal val="hidden"/>
                                      </p:to>
                                    </p:set>
                                  </p:childTnLst>
                                </p:cTn>
                              </p:par>
                            </p:childTnLst>
                          </p:cTn>
                        </p:par>
                      </p:childTnLst>
                    </p:cTn>
                  </p:par>
                  <p:par>
                    <p:cTn id="117" fill="hold" nodeType="clickPar">
                      <p:stCondLst>
                        <p:cond delay="indefinite"/>
                      </p:stCondLst>
                      <p:childTnLst>
                        <p:par>
                          <p:cTn id="118" fill="hold" nodeType="withGroup">
                            <p:stCondLst>
                              <p:cond delay="0"/>
                            </p:stCondLst>
                            <p:childTnLst>
                              <p:par>
                                <p:cTn id="119" presetID="10" presetClass="entr" presetSubtype="0" fill="hold" nodeType="clickEffect">
                                  <p:stCondLst>
                                    <p:cond delay="0"/>
                                  </p:stCondLst>
                                  <p:childTnLst>
                                    <p:set>
                                      <p:cBhvr>
                                        <p:cTn id="120" dur="1" fill="hold">
                                          <p:stCondLst>
                                            <p:cond delay="0"/>
                                          </p:stCondLst>
                                        </p:cTn>
                                        <p:tgtEl>
                                          <p:spTgt spid="149532"/>
                                        </p:tgtEl>
                                        <p:attrNameLst>
                                          <p:attrName>style.visibility</p:attrName>
                                        </p:attrNameLst>
                                      </p:cBhvr>
                                      <p:to>
                                        <p:strVal val="visible"/>
                                      </p:to>
                                    </p:set>
                                    <p:animEffect transition="in" filter="fade">
                                      <p:cBhvr>
                                        <p:cTn id="121" dur="2000"/>
                                        <p:tgtEl>
                                          <p:spTgt spid="149532"/>
                                        </p:tgtEl>
                                      </p:cBhvr>
                                    </p:animEffect>
                                  </p:childTnLst>
                                </p:cTn>
                              </p:par>
                            </p:childTnLst>
                          </p:cTn>
                        </p:par>
                      </p:childTnLst>
                    </p:cTn>
                  </p:par>
                  <p:par>
                    <p:cTn id="122" fill="hold" nodeType="clickPar">
                      <p:stCondLst>
                        <p:cond delay="indefinite"/>
                      </p:stCondLst>
                      <p:childTnLst>
                        <p:par>
                          <p:cTn id="123" fill="hold" nodeType="withGroup">
                            <p:stCondLst>
                              <p:cond delay="0"/>
                            </p:stCondLst>
                            <p:childTnLst>
                              <p:par>
                                <p:cTn id="124" presetID="10" presetClass="entr" presetSubtype="0" fill="hold" nodeType="clickEffect">
                                  <p:stCondLst>
                                    <p:cond delay="0"/>
                                  </p:stCondLst>
                                  <p:childTnLst>
                                    <p:set>
                                      <p:cBhvr>
                                        <p:cTn id="125" dur="1" fill="hold">
                                          <p:stCondLst>
                                            <p:cond delay="0"/>
                                          </p:stCondLst>
                                        </p:cTn>
                                        <p:tgtEl>
                                          <p:spTgt spid="149533"/>
                                        </p:tgtEl>
                                        <p:attrNameLst>
                                          <p:attrName>style.visibility</p:attrName>
                                        </p:attrNameLst>
                                      </p:cBhvr>
                                      <p:to>
                                        <p:strVal val="visible"/>
                                      </p:to>
                                    </p:set>
                                    <p:animEffect transition="in" filter="fade">
                                      <p:cBhvr>
                                        <p:cTn id="126" dur="2000"/>
                                        <p:tgtEl>
                                          <p:spTgt spid="149533"/>
                                        </p:tgtEl>
                                      </p:cBhvr>
                                    </p:animEffect>
                                  </p:childTnLst>
                                </p:cTn>
                              </p:par>
                            </p:childTnLst>
                          </p:cTn>
                        </p:par>
                        <p:par>
                          <p:cTn id="127" fill="hold" nodeType="afterGroup">
                            <p:stCondLst>
                              <p:cond delay="2000"/>
                            </p:stCondLst>
                            <p:childTnLst>
                              <p:par>
                                <p:cTn id="128" presetID="10" presetClass="exit" presetSubtype="0" fill="hold" grpId="0" nodeType="afterEffect">
                                  <p:stCondLst>
                                    <p:cond delay="0"/>
                                  </p:stCondLst>
                                  <p:childTnLst>
                                    <p:animEffect transition="out" filter="fade">
                                      <p:cBhvr>
                                        <p:cTn id="129" dur="2000"/>
                                        <p:tgtEl>
                                          <p:spTgt spid="149529"/>
                                        </p:tgtEl>
                                      </p:cBhvr>
                                    </p:animEffect>
                                    <p:set>
                                      <p:cBhvr>
                                        <p:cTn id="130" dur="1" fill="hold">
                                          <p:stCondLst>
                                            <p:cond delay="1999"/>
                                          </p:stCondLst>
                                        </p:cTn>
                                        <p:tgtEl>
                                          <p:spTgt spid="1495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2" grpId="0" animBg="1"/>
      <p:bldP spid="149514" grpId="0"/>
      <p:bldP spid="149515" grpId="0" animBg="1"/>
      <p:bldP spid="149517" grpId="0" animBg="1"/>
      <p:bldP spid="149529" grpId="0" animBg="1"/>
      <p:bldP spid="149519" grpId="0"/>
      <p:bldP spid="149520" grpId="0"/>
      <p:bldP spid="149521" grpId="0" animBg="1"/>
      <p:bldP spid="149525" grpId="0" animBg="1"/>
      <p:bldP spid="149534" grpId="0" animBg="1"/>
      <p:bldP spid="24" grpId="0" animBg="1"/>
      <p:bldP spid="25"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p:cNvSpPr>
            <a:spLocks noGrp="1"/>
          </p:cNvSpPr>
          <p:nvPr>
            <p:ph type="title"/>
          </p:nvPr>
        </p:nvSpPr>
        <p:spPr/>
        <p:txBody>
          <a:bodyPr/>
          <a:lstStyle/>
          <a:p>
            <a:endParaRPr lang="fr-FR" altLang="fr-FR" smtClean="0"/>
          </a:p>
        </p:txBody>
      </p:sp>
      <p:sp>
        <p:nvSpPr>
          <p:cNvPr id="3" name="Espace réservé du contenu 2"/>
          <p:cNvSpPr>
            <a:spLocks noGrp="1"/>
          </p:cNvSpPr>
          <p:nvPr>
            <p:ph idx="1"/>
          </p:nvPr>
        </p:nvSpPr>
        <p:spPr>
          <a:xfrm>
            <a:off x="395288" y="549275"/>
            <a:ext cx="8229600" cy="4525963"/>
          </a:xfrm>
        </p:spPr>
        <p:txBody>
          <a:bodyPr/>
          <a:lstStyle/>
          <a:p>
            <a:r>
              <a:rPr lang="fr-CA" altLang="fr-FR" smtClean="0">
                <a:solidFill>
                  <a:srgbClr val="FFFF99"/>
                </a:solidFill>
                <a:latin typeface="Arial Black" panose="020B0A04020102020204" pitchFamily="34" charset="0"/>
              </a:rPr>
              <a:t>Normalement, l’eau devrait avoir un point de congélation et d’ébullition encore plus bas que le soufre, puisque sa masse est moins grande… les forces qui les attirent doivent être aussi moins grandes.</a:t>
            </a:r>
          </a:p>
          <a:p>
            <a:r>
              <a:rPr lang="fr-CA" altLang="fr-FR" smtClean="0">
                <a:solidFill>
                  <a:srgbClr val="FFFF99"/>
                </a:solidFill>
                <a:latin typeface="Arial Black" panose="020B0A04020102020204" pitchFamily="34" charset="0"/>
              </a:rPr>
              <a:t>La raison pourquoi l’eau a des températures de congélation et d’ébullition aussi élevées est du à un autre type de force, les liaisons hydrogène.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4837</TotalTime>
  <Words>1134</Words>
  <Application>Microsoft Office PowerPoint</Application>
  <PresentationFormat>Affichage à l'écran (4:3)</PresentationFormat>
  <Paragraphs>215</Paragraphs>
  <Slides>21</Slides>
  <Notes>0</Notes>
  <HiddenSlides>0</HiddenSlides>
  <MMClips>0</MMClips>
  <ScaleCrop>false</ScaleCrop>
  <HeadingPairs>
    <vt:vector size="8" baseType="variant">
      <vt:variant>
        <vt:lpstr>Polices utilisées</vt:lpstr>
      </vt:variant>
      <vt:variant>
        <vt:i4>4</vt:i4>
      </vt:variant>
      <vt:variant>
        <vt:lpstr>Thème</vt:lpstr>
      </vt:variant>
      <vt:variant>
        <vt:i4>1</vt:i4>
      </vt:variant>
      <vt:variant>
        <vt:lpstr>Serveurs OLE incorporés</vt:lpstr>
      </vt:variant>
      <vt:variant>
        <vt:i4>1</vt:i4>
      </vt:variant>
      <vt:variant>
        <vt:lpstr>Titres des diapositives</vt:lpstr>
      </vt:variant>
      <vt:variant>
        <vt:i4>21</vt:i4>
      </vt:variant>
    </vt:vector>
  </HeadingPairs>
  <TitlesOfParts>
    <vt:vector size="27" baseType="lpstr">
      <vt:lpstr>Arial</vt:lpstr>
      <vt:lpstr>Calibri</vt:lpstr>
      <vt:lpstr>Times New Roman</vt:lpstr>
      <vt:lpstr>Arial Black</vt:lpstr>
      <vt:lpstr>Modèle par défaut</vt:lpstr>
      <vt:lpstr>Image Microsoft Word</vt:lpstr>
      <vt:lpstr>Classification des composés chimiques</vt:lpstr>
      <vt:lpstr>3. LA LIAISON MÉTALLIQUE  (forme des ______________) </vt:lpstr>
      <vt:lpstr>Présentation PowerPoint</vt:lpstr>
      <vt:lpstr>Explication de la conductivité de la chaleur</vt:lpstr>
      <vt:lpstr>Explication de la conductivité de l’électricité</vt:lpstr>
      <vt:lpstr>Explication de la malléabilité et de la ductilité</vt:lpstr>
      <vt:lpstr>Les trois types de liaison interatomique</vt:lpstr>
      <vt:lpstr>Les trois types de liaison interatomique</vt:lpstr>
      <vt:lpstr>Les trois types de liaison interatomique</vt:lpstr>
      <vt:lpstr>Les trois types de liaison interatomique</vt:lpstr>
      <vt:lpstr>Les trois types de liaison interatomique</vt:lpstr>
      <vt:lpstr>On peut comprendre comment les liaisons ioniques et métalliques forment des solides, puisque tout s’attire…</vt:lpstr>
      <vt:lpstr>B) LES LIAISONS INTERMOLÉCULAIRES </vt:lpstr>
      <vt:lpstr>1. Les forces de Van der Waals </vt:lpstr>
      <vt:lpstr>Présentation PowerPoint</vt:lpstr>
      <vt:lpstr>Présentation PowerPoint</vt:lpstr>
      <vt:lpstr>Présentation PowerPoint</vt:lpstr>
      <vt:lpstr>2. La liaison hydrogène </vt:lpstr>
      <vt:lpstr>Présentation PowerPoint</vt:lpstr>
      <vt:lpstr>Présentation PowerPoint</vt:lpstr>
      <vt:lpstr>Présentation PowerPoint</vt:lpstr>
    </vt:vector>
  </TitlesOfParts>
  <Company>menb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Classification des composés chimiques</dc:title>
  <dc:creator>menb</dc:creator>
  <cp:lastModifiedBy>Luce, Christina (DSF-NE)</cp:lastModifiedBy>
  <cp:revision>37</cp:revision>
  <dcterms:created xsi:type="dcterms:W3CDTF">2008-09-19T01:21:07Z</dcterms:created>
  <dcterms:modified xsi:type="dcterms:W3CDTF">2018-10-04T16:42:22Z</dcterms:modified>
</cp:coreProperties>
</file>