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compatMode="1" saveSubsetFonts="1">
  <p:sldMasterIdLst>
    <p:sldMasterId id="2147483648" r:id="rId1"/>
  </p:sldMasterIdLst>
  <p:sldIdLst>
    <p:sldId id="324" r:id="rId2"/>
    <p:sldId id="288" r:id="rId3"/>
    <p:sldId id="291" r:id="rId4"/>
    <p:sldId id="292" r:id="rId5"/>
    <p:sldId id="293" r:id="rId6"/>
    <p:sldId id="310" r:id="rId7"/>
    <p:sldId id="311" r:id="rId8"/>
    <p:sldId id="312" r:id="rId9"/>
    <p:sldId id="313" r:id="rId10"/>
    <p:sldId id="314" r:id="rId11"/>
    <p:sldId id="315" r:id="rId12"/>
    <p:sldId id="326" r:id="rId13"/>
    <p:sldId id="323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327" r:id="rId24"/>
    <p:sldId id="266" r:id="rId25"/>
    <p:sldId id="267" r:id="rId26"/>
    <p:sldId id="271" r:id="rId27"/>
    <p:sldId id="272" r:id="rId28"/>
    <p:sldId id="273" r:id="rId29"/>
    <p:sldId id="283" r:id="rId30"/>
    <p:sldId id="279" r:id="rId31"/>
    <p:sldId id="280" r:id="rId32"/>
    <p:sldId id="281" r:id="rId33"/>
    <p:sldId id="284" r:id="rId34"/>
    <p:sldId id="268" r:id="rId35"/>
    <p:sldId id="274" r:id="rId36"/>
    <p:sldId id="328" r:id="rId37"/>
    <p:sldId id="329" r:id="rId38"/>
    <p:sldId id="330" r:id="rId39"/>
    <p:sldId id="331" r:id="rId40"/>
    <p:sldId id="332" r:id="rId41"/>
    <p:sldId id="333" r:id="rId42"/>
    <p:sldId id="269" r:id="rId43"/>
    <p:sldId id="320" r:id="rId44"/>
    <p:sldId id="321" r:id="rId45"/>
    <p:sldId id="322" r:id="rId46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76" autoAdjust="0"/>
    <p:restoredTop sz="94689" autoAdjust="0"/>
  </p:normalViewPr>
  <p:slideViewPr>
    <p:cSldViewPr>
      <p:cViewPr>
        <p:scale>
          <a:sx n="70" d="100"/>
          <a:sy n="70" d="100"/>
        </p:scale>
        <p:origin x="2224" y="56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45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slide" Target="slides/slide45.xml"/><Relationship Id="rId47" Type="http://schemas.openxmlformats.org/officeDocument/2006/relationships/presProps" Target="presProps.xml"/><Relationship Id="rId48" Type="http://schemas.openxmlformats.org/officeDocument/2006/relationships/viewProps" Target="viewProps.xml"/><Relationship Id="rId49" Type="http://schemas.openxmlformats.org/officeDocument/2006/relationships/theme" Target="theme/theme1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slide" Target="slides/slide4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7BF9D1-BB95-7646-8A67-C189775E077C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641574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8F0A16-CA2B-264C-91C7-307F15A4C0C1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426406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FC26A82-7F69-604D-9E4F-20A006DC2BDA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458930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CC91B4-E9DA-EA44-A76A-FC696FA10BCC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6319942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DA92F49-A01C-424B-9E0A-D52B0CA3A7CA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266724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DBC2E0-525D-E14F-AA91-DB3ACD14DA8B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832875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15AC27-F1C8-A24E-9E4C-5C287246ED6F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6317681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88E3CB-BF5D-B945-8BA8-AEF212B25913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761612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F2E8A2D-3610-4F44-A418-CC497736B64E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60263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9CF5FCD-5EB8-C548-A630-D9F14CE5D636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3763172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EC6C05-25DA-A744-8C57-3B2EAC47E544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2172723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re et tabl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ablea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fr-CA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78504F-FD2A-5246-8928-1C2FC0E41A85}" type="slidenum">
              <a:rPr lang="fr-CA" altLang="en-US"/>
              <a:pPr/>
              <a:t>‹#›</a:t>
            </a:fld>
            <a:endParaRPr lang="fr-CA" altLang="en-US"/>
          </a:p>
        </p:txBody>
      </p:sp>
    </p:spTree>
    <p:extLst>
      <p:ext uri="{BB962C8B-B14F-4D97-AF65-F5344CB8AC3E}">
        <p14:creationId xmlns:p14="http://schemas.microsoft.com/office/powerpoint/2010/main" val="17671987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altLang="en-US"/>
              <a:t>Cliquez pour modifier les styles du texte du masque</a:t>
            </a:r>
          </a:p>
          <a:p>
            <a:pPr lvl="1"/>
            <a:r>
              <a:rPr lang="fr-CA" altLang="en-US"/>
              <a:t>Deuxième niveau</a:t>
            </a:r>
          </a:p>
          <a:p>
            <a:pPr lvl="2"/>
            <a:r>
              <a:rPr lang="fr-CA" altLang="en-US"/>
              <a:t>Troisième niveau</a:t>
            </a:r>
          </a:p>
          <a:p>
            <a:pPr lvl="3"/>
            <a:r>
              <a:rPr lang="fr-CA" altLang="en-US"/>
              <a:t>Quatrième niveau</a:t>
            </a:r>
          </a:p>
          <a:p>
            <a:pPr lvl="4"/>
            <a:r>
              <a:rPr lang="fr-CA" altLang="en-US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0E26A6C-5B9B-EC43-8F3E-BCE396E15133}" type="slidenum">
              <a:rPr lang="fr-CA" altLang="en-US"/>
              <a:pPr/>
              <a:t>‹#›</a:t>
            </a:fld>
            <a:endParaRPr lang="fr-CA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90509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Correction des </a:t>
            </a:r>
            <a:r>
              <a:rPr lang="en-US" b="1" dirty="0" err="1" smtClean="0">
                <a:solidFill>
                  <a:schemeClr val="bg1"/>
                </a:solidFill>
              </a:rPr>
              <a:t>exercices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Travail 1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6637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 dirty="0" smtClean="0">
                <a:solidFill>
                  <a:schemeClr val="bg1"/>
                </a:solidFill>
              </a:rPr>
              <a:t>1. Nomme </a:t>
            </a:r>
            <a:r>
              <a:rPr lang="fr-CA" altLang="en-US" sz="3200" b="1" dirty="0">
                <a:solidFill>
                  <a:schemeClr val="bg1"/>
                </a:solidFill>
              </a:rPr>
              <a:t>les </a:t>
            </a:r>
            <a:r>
              <a:rPr lang="fr-CA" altLang="en-US" sz="3200" b="1" u="sng" dirty="0">
                <a:solidFill>
                  <a:schemeClr val="bg1"/>
                </a:solidFill>
              </a:rPr>
              <a:t>molécules</a:t>
            </a:r>
            <a:r>
              <a:rPr lang="fr-CA" altLang="en-US" sz="3200" b="1" dirty="0">
                <a:solidFill>
                  <a:schemeClr val="bg1"/>
                </a:solidFill>
              </a:rPr>
              <a:t> et </a:t>
            </a:r>
            <a:r>
              <a:rPr lang="fr-CA" altLang="en-US" sz="3200" b="1" u="sng" dirty="0">
                <a:solidFill>
                  <a:schemeClr val="bg1"/>
                </a:solidFill>
              </a:rPr>
              <a:t>ions </a:t>
            </a:r>
            <a:r>
              <a:rPr lang="fr-CA" altLang="en-US" sz="3200" b="1" dirty="0">
                <a:solidFill>
                  <a:schemeClr val="bg1"/>
                </a:solidFill>
              </a:rPr>
              <a:t>suivants.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a) O</a:t>
            </a:r>
            <a:r>
              <a:rPr lang="fr-CA" altLang="en-US" sz="4000" b="1" baseline="-25000">
                <a:solidFill>
                  <a:schemeClr val="bg1"/>
                </a:solidFill>
              </a:rPr>
              <a:t>2				</a:t>
            </a:r>
            <a:r>
              <a:rPr lang="fr-CA" altLang="en-US" sz="4000" b="1">
                <a:solidFill>
                  <a:schemeClr val="bg1"/>
                </a:solidFill>
              </a:rPr>
              <a:t>d)</a:t>
            </a:r>
            <a:r>
              <a:rPr lang="fr-CA" altLang="en-US" sz="4000" b="1" baseline="-25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PO</a:t>
            </a:r>
            <a:r>
              <a:rPr lang="fr-CA" altLang="en-US" sz="4000" b="1" baseline="-25000">
                <a:solidFill>
                  <a:schemeClr val="bg1"/>
                </a:solidFill>
              </a:rPr>
              <a:t>4</a:t>
            </a:r>
            <a:r>
              <a:rPr lang="fr-CA" altLang="en-US" sz="4000" b="1" baseline="30000">
                <a:solidFill>
                  <a:schemeClr val="bg1"/>
                </a:solidFill>
              </a:rPr>
              <a:t>-3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b) Ag</a:t>
            </a:r>
            <a:r>
              <a:rPr lang="fr-CA" altLang="en-US" sz="4000" b="1" baseline="30000">
                <a:solidFill>
                  <a:schemeClr val="bg1"/>
                </a:solidFill>
              </a:rPr>
              <a:t>+				</a:t>
            </a:r>
            <a:r>
              <a:rPr lang="fr-CA" altLang="en-US" sz="4000" b="1">
                <a:solidFill>
                  <a:schemeClr val="bg1"/>
                </a:solidFill>
              </a:rPr>
              <a:t>e)</a:t>
            </a:r>
            <a:r>
              <a:rPr lang="fr-CA" altLang="en-US" sz="4000" b="1" baseline="30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CO</a:t>
            </a:r>
            <a:r>
              <a:rPr lang="fr-CA" altLang="en-US" sz="4000" b="1" baseline="-25000">
                <a:solidFill>
                  <a:schemeClr val="bg1"/>
                </a:solidFill>
              </a:rPr>
              <a:t>3</a:t>
            </a:r>
            <a:r>
              <a:rPr lang="fr-CA" altLang="en-US" sz="4000" b="1" baseline="30000">
                <a:solidFill>
                  <a:schemeClr val="bg1"/>
                </a:solidFill>
              </a:rPr>
              <a:t>-2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c) K</a:t>
            </a:r>
            <a:r>
              <a:rPr lang="fr-CA" altLang="en-US" sz="4000" b="1" baseline="30000">
                <a:solidFill>
                  <a:schemeClr val="bg1"/>
                </a:solidFill>
              </a:rPr>
              <a:t>+				</a:t>
            </a:r>
            <a:r>
              <a:rPr lang="fr-CA" altLang="en-US" sz="4000" b="1">
                <a:solidFill>
                  <a:schemeClr val="bg1"/>
                </a:solidFill>
              </a:rPr>
              <a:t>f) O</a:t>
            </a:r>
            <a:r>
              <a:rPr lang="fr-CA" altLang="en-US" sz="4000" b="1" baseline="30000">
                <a:solidFill>
                  <a:schemeClr val="bg1"/>
                </a:solidFill>
              </a:rPr>
              <a:t>-2</a:t>
            </a:r>
          </a:p>
        </p:txBody>
      </p:sp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2268538" y="3141663"/>
            <a:ext cx="21605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argent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37895" name="Text Box 7"/>
          <p:cNvSpPr txBox="1">
            <a:spLocks noChangeArrowheads="1"/>
          </p:cNvSpPr>
          <p:nvPr/>
        </p:nvSpPr>
        <p:spPr bwMode="auto">
          <a:xfrm>
            <a:off x="2051050" y="1773238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dioxygène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37896" name="Text Box 8"/>
          <p:cNvSpPr txBox="1">
            <a:spLocks noChangeArrowheads="1"/>
          </p:cNvSpPr>
          <p:nvPr/>
        </p:nvSpPr>
        <p:spPr bwMode="auto">
          <a:xfrm>
            <a:off x="2124075" y="4581525"/>
            <a:ext cx="23764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potassium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37898" name="Text Box 10"/>
          <p:cNvSpPr txBox="1">
            <a:spLocks noChangeArrowheads="1"/>
          </p:cNvSpPr>
          <p:nvPr/>
        </p:nvSpPr>
        <p:spPr bwMode="auto">
          <a:xfrm>
            <a:off x="6767513" y="170021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phosphate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37899" name="Text Box 11"/>
          <p:cNvSpPr txBox="1">
            <a:spLocks noChangeArrowheads="1"/>
          </p:cNvSpPr>
          <p:nvPr/>
        </p:nvSpPr>
        <p:spPr bwMode="auto">
          <a:xfrm>
            <a:off x="7019925" y="3141663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carbonate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37900" name="Text Box 12"/>
          <p:cNvSpPr txBox="1">
            <a:spLocks noChangeArrowheads="1"/>
          </p:cNvSpPr>
          <p:nvPr/>
        </p:nvSpPr>
        <p:spPr bwMode="auto">
          <a:xfrm>
            <a:off x="6300788" y="465296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oxyde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4" grpId="0"/>
      <p:bldP spid="37895" grpId="0"/>
      <p:bldP spid="37896" grpId="0"/>
      <p:bldP spid="37898" grpId="0"/>
      <p:bldP spid="37899" grpId="0"/>
      <p:bldP spid="3790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Nomme les </a:t>
            </a:r>
            <a:r>
              <a:rPr lang="fr-CA" altLang="en-US" sz="3200" b="1" u="sng">
                <a:solidFill>
                  <a:schemeClr val="bg1"/>
                </a:solidFill>
              </a:rPr>
              <a:t>molécules</a:t>
            </a:r>
            <a:r>
              <a:rPr lang="fr-CA" altLang="en-US" sz="3200" b="1">
                <a:solidFill>
                  <a:schemeClr val="bg1"/>
                </a:solidFill>
              </a:rPr>
              <a:t> et </a:t>
            </a:r>
            <a:r>
              <a:rPr lang="fr-CA" altLang="en-US" sz="3200" b="1" u="sng">
                <a:solidFill>
                  <a:schemeClr val="bg1"/>
                </a:solidFill>
              </a:rPr>
              <a:t>ions </a:t>
            </a:r>
            <a:r>
              <a:rPr lang="fr-CA" altLang="en-US" sz="3200" b="1">
                <a:solidFill>
                  <a:schemeClr val="bg1"/>
                </a:solidFill>
              </a:rPr>
              <a:t>suivants.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g) H</a:t>
            </a:r>
            <a:r>
              <a:rPr lang="fr-CA" altLang="en-US" sz="4000" b="1" baseline="-25000">
                <a:solidFill>
                  <a:schemeClr val="bg1"/>
                </a:solidFill>
              </a:rPr>
              <a:t>2</a:t>
            </a:r>
            <a:r>
              <a:rPr lang="fr-CA" altLang="en-US" sz="4000" b="1">
                <a:solidFill>
                  <a:schemeClr val="bg1"/>
                </a:solidFill>
              </a:rPr>
              <a:t>O</a:t>
            </a:r>
            <a:r>
              <a:rPr lang="fr-CA" altLang="en-US" sz="4000" b="1" baseline="-25000">
                <a:solidFill>
                  <a:schemeClr val="bg1"/>
                </a:solidFill>
              </a:rPr>
              <a:t>				</a:t>
            </a:r>
            <a:r>
              <a:rPr lang="fr-CA" altLang="en-US" sz="4000" b="1">
                <a:solidFill>
                  <a:schemeClr val="bg1"/>
                </a:solidFill>
              </a:rPr>
              <a:t>j)</a:t>
            </a:r>
            <a:r>
              <a:rPr lang="fr-CA" altLang="en-US" sz="4000" b="1" baseline="-25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Ba</a:t>
            </a:r>
            <a:r>
              <a:rPr lang="fr-CA" altLang="en-US" sz="4000" b="1" baseline="30000">
                <a:solidFill>
                  <a:schemeClr val="bg1"/>
                </a:solidFill>
              </a:rPr>
              <a:t>+2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h) CH</a:t>
            </a:r>
            <a:r>
              <a:rPr lang="fr-CA" altLang="en-US" sz="4000" b="1" baseline="-25000">
                <a:solidFill>
                  <a:schemeClr val="bg1"/>
                </a:solidFill>
              </a:rPr>
              <a:t>3</a:t>
            </a:r>
            <a:r>
              <a:rPr lang="fr-CA" altLang="en-US" sz="4000" b="1">
                <a:solidFill>
                  <a:schemeClr val="bg1"/>
                </a:solidFill>
              </a:rPr>
              <a:t>COO</a:t>
            </a:r>
            <a:r>
              <a:rPr lang="fr-CA" altLang="en-US" sz="4000" b="1" baseline="30000">
                <a:solidFill>
                  <a:schemeClr val="bg1"/>
                </a:solidFill>
              </a:rPr>
              <a:t>-		</a:t>
            </a:r>
            <a:r>
              <a:rPr lang="fr-CA" altLang="en-US" sz="4000" b="1">
                <a:solidFill>
                  <a:schemeClr val="bg1"/>
                </a:solidFill>
              </a:rPr>
              <a:t>k)</a:t>
            </a:r>
            <a:r>
              <a:rPr lang="fr-CA" altLang="en-US" sz="4000" b="1" baseline="30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Cu</a:t>
            </a:r>
            <a:r>
              <a:rPr lang="fr-CA" altLang="en-US" sz="4000" b="1" baseline="30000">
                <a:solidFill>
                  <a:schemeClr val="bg1"/>
                </a:solidFill>
              </a:rPr>
              <a:t>+2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i) SO</a:t>
            </a:r>
            <a:r>
              <a:rPr lang="fr-CA" altLang="en-US" sz="4000" b="1" baseline="-25000">
                <a:solidFill>
                  <a:schemeClr val="bg1"/>
                </a:solidFill>
              </a:rPr>
              <a:t>4</a:t>
            </a:r>
            <a:r>
              <a:rPr lang="fr-CA" altLang="en-US" sz="4000" b="1" baseline="30000">
                <a:solidFill>
                  <a:schemeClr val="bg1"/>
                </a:solidFill>
              </a:rPr>
              <a:t>-2				</a:t>
            </a:r>
            <a:r>
              <a:rPr lang="fr-CA" altLang="en-US" sz="4000" b="1">
                <a:solidFill>
                  <a:schemeClr val="bg1"/>
                </a:solidFill>
              </a:rPr>
              <a:t>l) Fe</a:t>
            </a:r>
            <a:r>
              <a:rPr lang="fr-CA" altLang="en-US" sz="4000" b="1" baseline="30000">
                <a:solidFill>
                  <a:schemeClr val="bg1"/>
                </a:solidFill>
              </a:rPr>
              <a:t>+3</a:t>
            </a:r>
          </a:p>
        </p:txBody>
      </p:sp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3276600" y="3213100"/>
            <a:ext cx="17986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acétate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0965" name="Text Box 5"/>
          <p:cNvSpPr txBox="1">
            <a:spLocks noChangeArrowheads="1"/>
          </p:cNvSpPr>
          <p:nvPr/>
        </p:nvSpPr>
        <p:spPr bwMode="auto">
          <a:xfrm>
            <a:off x="2195513" y="1628775"/>
            <a:ext cx="15128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eau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0966" name="Text Box 6"/>
          <p:cNvSpPr txBox="1">
            <a:spLocks noChangeArrowheads="1"/>
          </p:cNvSpPr>
          <p:nvPr/>
        </p:nvSpPr>
        <p:spPr bwMode="auto">
          <a:xfrm>
            <a:off x="2124075" y="4581525"/>
            <a:ext cx="23764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sulfate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0967" name="Text Box 7"/>
          <p:cNvSpPr txBox="1">
            <a:spLocks noChangeArrowheads="1"/>
          </p:cNvSpPr>
          <p:nvPr/>
        </p:nvSpPr>
        <p:spPr bwMode="auto">
          <a:xfrm>
            <a:off x="6767513" y="170021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baryum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0968" name="Text Box 8"/>
          <p:cNvSpPr txBox="1">
            <a:spLocks noChangeArrowheads="1"/>
          </p:cNvSpPr>
          <p:nvPr/>
        </p:nvSpPr>
        <p:spPr bwMode="auto">
          <a:xfrm>
            <a:off x="7019925" y="3141663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Cuivre (II)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0969" name="Text Box 9"/>
          <p:cNvSpPr txBox="1">
            <a:spLocks noChangeArrowheads="1"/>
          </p:cNvSpPr>
          <p:nvPr/>
        </p:nvSpPr>
        <p:spPr bwMode="auto">
          <a:xfrm>
            <a:off x="7127875" y="4581525"/>
            <a:ext cx="20161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Fer (III)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09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0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/>
      <p:bldP spid="40965" grpId="0"/>
      <p:bldP spid="40966" grpId="0"/>
      <p:bldP spid="40967" grpId="0"/>
      <p:bldP spid="40968" grpId="0"/>
      <p:bldP spid="4096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Nomme les </a:t>
            </a:r>
            <a:r>
              <a:rPr lang="fr-CA" altLang="en-US" sz="3200" b="1" u="sng">
                <a:solidFill>
                  <a:schemeClr val="bg1"/>
                </a:solidFill>
              </a:rPr>
              <a:t>molécules</a:t>
            </a:r>
            <a:r>
              <a:rPr lang="fr-CA" altLang="en-US" sz="3200" b="1">
                <a:solidFill>
                  <a:schemeClr val="bg1"/>
                </a:solidFill>
              </a:rPr>
              <a:t> et </a:t>
            </a:r>
            <a:r>
              <a:rPr lang="fr-CA" altLang="en-US" sz="3200" b="1" u="sng">
                <a:solidFill>
                  <a:schemeClr val="bg1"/>
                </a:solidFill>
              </a:rPr>
              <a:t>ions </a:t>
            </a:r>
            <a:r>
              <a:rPr lang="fr-CA" altLang="en-US" sz="3200" b="1">
                <a:solidFill>
                  <a:schemeClr val="bg1"/>
                </a:solidFill>
              </a:rPr>
              <a:t>suivants.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m) F</a:t>
            </a:r>
            <a:r>
              <a:rPr lang="fr-CA" altLang="en-US" sz="4000" b="1" baseline="30000">
                <a:solidFill>
                  <a:schemeClr val="bg1"/>
                </a:solidFill>
              </a:rPr>
              <a:t>-</a:t>
            </a:r>
            <a:r>
              <a:rPr lang="fr-CA" altLang="en-US" sz="4000" b="1" baseline="-25000">
                <a:solidFill>
                  <a:schemeClr val="bg1"/>
                </a:solidFill>
              </a:rPr>
              <a:t>				</a:t>
            </a:r>
            <a:r>
              <a:rPr lang="fr-CA" altLang="en-US" sz="4000" b="1">
                <a:solidFill>
                  <a:schemeClr val="bg1"/>
                </a:solidFill>
              </a:rPr>
              <a:t>p)</a:t>
            </a:r>
            <a:r>
              <a:rPr lang="fr-CA" altLang="en-US" sz="4000" b="1" baseline="-25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OH</a:t>
            </a:r>
            <a:r>
              <a:rPr lang="fr-CA" altLang="en-US" sz="4000" b="1" baseline="30000">
                <a:solidFill>
                  <a:schemeClr val="bg1"/>
                </a:solidFill>
              </a:rPr>
              <a:t>-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n) N</a:t>
            </a:r>
            <a:r>
              <a:rPr lang="fr-CA" altLang="en-US" sz="4000" b="1" baseline="-25000">
                <a:solidFill>
                  <a:schemeClr val="bg1"/>
                </a:solidFill>
              </a:rPr>
              <a:t>2</a:t>
            </a:r>
            <a:r>
              <a:rPr lang="fr-CA" altLang="en-US" sz="4000" b="1" baseline="30000">
                <a:solidFill>
                  <a:schemeClr val="bg1"/>
                </a:solidFill>
              </a:rPr>
              <a:t>				</a:t>
            </a:r>
            <a:r>
              <a:rPr lang="fr-CA" altLang="en-US" sz="4000" b="1">
                <a:solidFill>
                  <a:schemeClr val="bg1"/>
                </a:solidFill>
              </a:rPr>
              <a:t>q)</a:t>
            </a:r>
            <a:r>
              <a:rPr lang="fr-CA" altLang="en-US" sz="4000" b="1" baseline="30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Fe</a:t>
            </a:r>
            <a:r>
              <a:rPr lang="fr-CA" altLang="en-US" sz="4000" b="1" baseline="30000">
                <a:solidFill>
                  <a:schemeClr val="bg1"/>
                </a:solidFill>
              </a:rPr>
              <a:t>+2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o) H</a:t>
            </a:r>
            <a:r>
              <a:rPr lang="fr-CA" altLang="en-US" sz="4000" b="1" baseline="30000">
                <a:solidFill>
                  <a:schemeClr val="bg1"/>
                </a:solidFill>
              </a:rPr>
              <a:t>+				</a:t>
            </a:r>
            <a:r>
              <a:rPr lang="fr-CA" altLang="en-US" sz="4000" b="1">
                <a:solidFill>
                  <a:schemeClr val="bg1"/>
                </a:solidFill>
              </a:rPr>
              <a:t>r) Pb</a:t>
            </a:r>
            <a:r>
              <a:rPr lang="fr-CA" altLang="en-US" sz="4000" b="1" baseline="30000">
                <a:solidFill>
                  <a:schemeClr val="bg1"/>
                </a:solidFill>
              </a:rPr>
              <a:t>+2</a:t>
            </a:r>
          </a:p>
        </p:txBody>
      </p:sp>
      <p:sp>
        <p:nvSpPr>
          <p:cNvPr id="41988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21605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diazote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1989" name="Text Box 5"/>
          <p:cNvSpPr txBox="1">
            <a:spLocks noChangeArrowheads="1"/>
          </p:cNvSpPr>
          <p:nvPr/>
        </p:nvSpPr>
        <p:spPr bwMode="auto">
          <a:xfrm>
            <a:off x="2051050" y="1700213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fluorure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2124075" y="4581525"/>
            <a:ext cx="23764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hydrogène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6767513" y="170021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hydroxyde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1992" name="Text Box 8"/>
          <p:cNvSpPr txBox="1">
            <a:spLocks noChangeArrowheads="1"/>
          </p:cNvSpPr>
          <p:nvPr/>
        </p:nvSpPr>
        <p:spPr bwMode="auto">
          <a:xfrm>
            <a:off x="7019925" y="3141663"/>
            <a:ext cx="23764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Fer (II)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1993" name="Text Box 9"/>
          <p:cNvSpPr txBox="1">
            <a:spLocks noChangeArrowheads="1"/>
          </p:cNvSpPr>
          <p:nvPr/>
        </p:nvSpPr>
        <p:spPr bwMode="auto">
          <a:xfrm>
            <a:off x="6767513" y="4724400"/>
            <a:ext cx="237648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Plomb (II)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1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8" grpId="0"/>
      <p:bldP spid="41989" grpId="0"/>
      <p:bldP spid="41990" grpId="0"/>
      <p:bldP spid="41991" grpId="0"/>
      <p:bldP spid="41992" grpId="0"/>
      <p:bldP spid="4199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Nomme les </a:t>
            </a:r>
            <a:r>
              <a:rPr lang="fr-CA" altLang="en-US" sz="3200" b="1" u="sng">
                <a:solidFill>
                  <a:schemeClr val="bg1"/>
                </a:solidFill>
              </a:rPr>
              <a:t>molécules</a:t>
            </a:r>
            <a:r>
              <a:rPr lang="fr-CA" altLang="en-US" sz="3200" b="1">
                <a:solidFill>
                  <a:schemeClr val="bg1"/>
                </a:solidFill>
              </a:rPr>
              <a:t> et </a:t>
            </a:r>
            <a:r>
              <a:rPr lang="fr-CA" altLang="en-US" sz="3200" b="1" u="sng">
                <a:solidFill>
                  <a:schemeClr val="bg1"/>
                </a:solidFill>
              </a:rPr>
              <a:t>ions </a:t>
            </a:r>
            <a:r>
              <a:rPr lang="fr-CA" altLang="en-US" sz="3200" b="1">
                <a:solidFill>
                  <a:schemeClr val="bg1"/>
                </a:solidFill>
              </a:rPr>
              <a:t>suivants.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s) NH</a:t>
            </a:r>
            <a:r>
              <a:rPr lang="fr-CA" altLang="en-US" sz="4000" b="1" baseline="-25000">
                <a:solidFill>
                  <a:schemeClr val="bg1"/>
                </a:solidFill>
              </a:rPr>
              <a:t>4</a:t>
            </a:r>
            <a:r>
              <a:rPr lang="fr-CA" altLang="en-US" sz="4000" b="1" baseline="30000">
                <a:solidFill>
                  <a:schemeClr val="bg1"/>
                </a:solidFill>
              </a:rPr>
              <a:t>+</a:t>
            </a:r>
            <a:r>
              <a:rPr lang="fr-CA" altLang="en-US" sz="4000" b="1" baseline="-25000">
                <a:solidFill>
                  <a:schemeClr val="bg1"/>
                </a:solidFill>
              </a:rPr>
              <a:t>				</a:t>
            </a:r>
            <a:r>
              <a:rPr lang="fr-CA" altLang="en-US" sz="4000" b="1">
                <a:solidFill>
                  <a:schemeClr val="bg1"/>
                </a:solidFill>
              </a:rPr>
              <a:t>v)</a:t>
            </a:r>
            <a:r>
              <a:rPr lang="fr-CA" altLang="en-US" sz="4000" b="1" baseline="-25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NH</a:t>
            </a:r>
            <a:r>
              <a:rPr lang="fr-CA" altLang="en-US" sz="4000" b="1" baseline="-25000">
                <a:solidFill>
                  <a:schemeClr val="bg1"/>
                </a:solidFill>
              </a:rPr>
              <a:t>3</a:t>
            </a:r>
            <a:endParaRPr lang="fr-CA" altLang="en-US" sz="4000" b="1" baseline="30000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t) Ca</a:t>
            </a:r>
            <a:r>
              <a:rPr lang="fr-CA" altLang="en-US" sz="4000" b="1" baseline="30000">
                <a:solidFill>
                  <a:schemeClr val="bg1"/>
                </a:solidFill>
              </a:rPr>
              <a:t>+2				</a:t>
            </a:r>
            <a:r>
              <a:rPr lang="fr-CA" altLang="en-US" sz="4000" b="1">
                <a:solidFill>
                  <a:schemeClr val="bg1"/>
                </a:solidFill>
              </a:rPr>
              <a:t>w)</a:t>
            </a:r>
            <a:r>
              <a:rPr lang="fr-CA" altLang="en-US" sz="4000" b="1" baseline="30000">
                <a:solidFill>
                  <a:schemeClr val="bg1"/>
                </a:solidFill>
              </a:rPr>
              <a:t> </a:t>
            </a:r>
            <a:r>
              <a:rPr lang="fr-CA" altLang="en-US" sz="4000" b="1">
                <a:solidFill>
                  <a:schemeClr val="bg1"/>
                </a:solidFill>
              </a:rPr>
              <a:t>Mg</a:t>
            </a:r>
            <a:r>
              <a:rPr lang="fr-CA" altLang="en-US" sz="4000" b="1" baseline="30000">
                <a:solidFill>
                  <a:schemeClr val="bg1"/>
                </a:solidFill>
              </a:rPr>
              <a:t>+2</a:t>
            </a:r>
          </a:p>
          <a:p>
            <a:pPr eaLnBrk="1" hangingPunct="1">
              <a:buFontTx/>
              <a:buNone/>
            </a:pPr>
            <a:endParaRPr lang="fr-CA" altLang="en-US" sz="4000" b="1">
              <a:solidFill>
                <a:schemeClr val="bg1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000" b="1">
                <a:solidFill>
                  <a:schemeClr val="bg1"/>
                </a:solidFill>
              </a:rPr>
              <a:t>u) NO</a:t>
            </a:r>
            <a:r>
              <a:rPr lang="fr-CA" altLang="en-US" sz="4000" b="1" baseline="-25000">
                <a:solidFill>
                  <a:schemeClr val="bg1"/>
                </a:solidFill>
              </a:rPr>
              <a:t>3</a:t>
            </a:r>
            <a:r>
              <a:rPr lang="fr-CA" altLang="en-US" sz="4000" b="1" baseline="30000">
                <a:solidFill>
                  <a:schemeClr val="bg1"/>
                </a:solidFill>
              </a:rPr>
              <a:t>-				</a:t>
            </a:r>
            <a:r>
              <a:rPr lang="fr-CA" altLang="en-US" sz="4000" b="1">
                <a:solidFill>
                  <a:schemeClr val="bg1"/>
                </a:solidFill>
              </a:rPr>
              <a:t>x) Cl</a:t>
            </a:r>
            <a:r>
              <a:rPr lang="fr-CA" altLang="en-US" sz="4000" b="1" baseline="3000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2268538" y="3141663"/>
            <a:ext cx="21605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calcium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2268538" y="170021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ammonium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3014" name="Text Box 6"/>
          <p:cNvSpPr txBox="1">
            <a:spLocks noChangeArrowheads="1"/>
          </p:cNvSpPr>
          <p:nvPr/>
        </p:nvSpPr>
        <p:spPr bwMode="auto">
          <a:xfrm>
            <a:off x="2339975" y="4581525"/>
            <a:ext cx="22320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nitrate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6767513" y="170021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ammoniac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3016" name="Text Box 8"/>
          <p:cNvSpPr txBox="1">
            <a:spLocks noChangeArrowheads="1"/>
          </p:cNvSpPr>
          <p:nvPr/>
        </p:nvSpPr>
        <p:spPr bwMode="auto">
          <a:xfrm>
            <a:off x="6877050" y="3141663"/>
            <a:ext cx="25193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magnésium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43017" name="Text Box 9"/>
          <p:cNvSpPr txBox="1">
            <a:spLocks noChangeArrowheads="1"/>
          </p:cNvSpPr>
          <p:nvPr/>
        </p:nvSpPr>
        <p:spPr bwMode="auto">
          <a:xfrm>
            <a:off x="6443663" y="4652963"/>
            <a:ext cx="2376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chlorure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3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3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43013" grpId="0"/>
      <p:bldP spid="43014" grpId="0"/>
      <p:bldP spid="43015" grpId="0"/>
      <p:bldP spid="43016" grpId="0"/>
      <p:bldP spid="430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 dirty="0" smtClean="0">
                <a:solidFill>
                  <a:schemeClr val="bg1"/>
                </a:solidFill>
              </a:rPr>
              <a:t>2. Dis </a:t>
            </a:r>
            <a:r>
              <a:rPr lang="fr-CA" altLang="en-US" sz="3200" b="1" dirty="0">
                <a:solidFill>
                  <a:schemeClr val="bg1"/>
                </a:solidFill>
              </a:rPr>
              <a:t>combien il y a d’atome en tout dans les molécules suivantes.</a:t>
            </a:r>
          </a:p>
        </p:txBody>
      </p:sp>
      <p:sp>
        <p:nvSpPr>
          <p:cNvPr id="26627" name="Rectangle 3"/>
          <p:cNvSpPr>
            <a:spLocks noChangeArrowheads="1"/>
          </p:cNvSpPr>
          <p:nvPr/>
        </p:nvSpPr>
        <p:spPr bwMode="auto">
          <a:xfrm>
            <a:off x="971550" y="2781300"/>
            <a:ext cx="480218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 dirty="0">
                <a:solidFill>
                  <a:schemeClr val="bg1"/>
                </a:solidFill>
              </a:rPr>
              <a:t>a) Al(CH</a:t>
            </a:r>
            <a:r>
              <a:rPr lang="en-CA" altLang="en-US" sz="4800" b="1" baseline="-25000" dirty="0">
                <a:solidFill>
                  <a:schemeClr val="bg1"/>
                </a:solidFill>
              </a:rPr>
              <a:t>3</a:t>
            </a:r>
            <a:r>
              <a:rPr lang="en-CA" altLang="en-US" sz="4800" b="1" dirty="0">
                <a:solidFill>
                  <a:schemeClr val="bg1"/>
                </a:solidFill>
              </a:rPr>
              <a:t>COO)</a:t>
            </a:r>
            <a:r>
              <a:rPr lang="en-CA" altLang="en-US" sz="4800" b="1" baseline="-25000" dirty="0">
                <a:solidFill>
                  <a:schemeClr val="bg1"/>
                </a:solidFill>
              </a:rPr>
              <a:t>3</a:t>
            </a:r>
            <a:r>
              <a:rPr lang="fr-CA" altLang="en-US" sz="4800" b="1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4036" name="Rectangle 4"/>
          <p:cNvSpPr>
            <a:spLocks noChangeArrowheads="1"/>
          </p:cNvSpPr>
          <p:nvPr/>
        </p:nvSpPr>
        <p:spPr bwMode="auto">
          <a:xfrm>
            <a:off x="-107950" y="4076700"/>
            <a:ext cx="19431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Al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37" name="Rectangle 5"/>
          <p:cNvSpPr>
            <a:spLocks noChangeArrowheads="1"/>
          </p:cNvSpPr>
          <p:nvPr/>
        </p:nvSpPr>
        <p:spPr bwMode="auto">
          <a:xfrm>
            <a:off x="2411413" y="4076700"/>
            <a:ext cx="16938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6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38" name="Rectangle 6"/>
          <p:cNvSpPr>
            <a:spLocks noChangeArrowheads="1"/>
          </p:cNvSpPr>
          <p:nvPr/>
        </p:nvSpPr>
        <p:spPr bwMode="auto">
          <a:xfrm>
            <a:off x="1187450" y="4076700"/>
            <a:ext cx="165893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C = 6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1908175" y="3932238"/>
            <a:ext cx="8636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22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26632" name="Rectangle 13"/>
          <p:cNvSpPr>
            <a:spLocks noChangeArrowheads="1"/>
          </p:cNvSpPr>
          <p:nvPr/>
        </p:nvSpPr>
        <p:spPr bwMode="auto">
          <a:xfrm>
            <a:off x="5940425" y="2852738"/>
            <a:ext cx="377666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b) Fe</a:t>
            </a:r>
            <a:r>
              <a:rPr lang="en-CA" altLang="en-US" sz="4800" b="1" baseline="-25000">
                <a:solidFill>
                  <a:schemeClr val="bg1"/>
                </a:solidFill>
              </a:rPr>
              <a:t>2</a:t>
            </a:r>
            <a:r>
              <a:rPr lang="en-CA" altLang="en-US" sz="4800" b="1">
                <a:solidFill>
                  <a:schemeClr val="bg1"/>
                </a:solidFill>
              </a:rPr>
              <a:t>(SO</a:t>
            </a:r>
            <a:r>
              <a:rPr lang="en-CA" altLang="en-US" sz="4800" b="1" baseline="-25000">
                <a:solidFill>
                  <a:schemeClr val="bg1"/>
                </a:solidFill>
              </a:rPr>
              <a:t>4</a:t>
            </a:r>
            <a:r>
              <a:rPr lang="en-CA" altLang="en-US" sz="4800" b="1">
                <a:solidFill>
                  <a:schemeClr val="bg1"/>
                </a:solidFill>
              </a:rPr>
              <a:t>)</a:t>
            </a:r>
            <a:r>
              <a:rPr lang="en-CA" altLang="en-US" sz="4800" b="1" baseline="-25000">
                <a:solidFill>
                  <a:schemeClr val="bg1"/>
                </a:solidFill>
              </a:rPr>
              <a:t>3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4046" name="Rectangle 14"/>
          <p:cNvSpPr>
            <a:spLocks noChangeArrowheads="1"/>
          </p:cNvSpPr>
          <p:nvPr/>
        </p:nvSpPr>
        <p:spPr bwMode="auto">
          <a:xfrm>
            <a:off x="4787900" y="4148138"/>
            <a:ext cx="193198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Fe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7110413" y="4149725"/>
            <a:ext cx="20335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12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6156325" y="4148138"/>
            <a:ext cx="16256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S = 3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auto">
          <a:xfrm>
            <a:off x="6877050" y="4003675"/>
            <a:ext cx="8636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17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4050" name="Rectangle 18"/>
          <p:cNvSpPr>
            <a:spLocks noChangeArrowheads="1"/>
          </p:cNvSpPr>
          <p:nvPr/>
        </p:nvSpPr>
        <p:spPr bwMode="auto">
          <a:xfrm>
            <a:off x="1547813" y="4221163"/>
            <a:ext cx="165893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H = 9</a:t>
            </a:r>
            <a:endParaRPr lang="fr-CA" alt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4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4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440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4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440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4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440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4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6" grpId="0"/>
      <p:bldP spid="44036" grpId="1"/>
      <p:bldP spid="44037" grpId="0"/>
      <p:bldP spid="44037" grpId="1"/>
      <p:bldP spid="44038" grpId="0"/>
      <p:bldP spid="44038" grpId="1"/>
      <p:bldP spid="44039" grpId="0"/>
      <p:bldP spid="44046" grpId="0"/>
      <p:bldP spid="44046" grpId="1"/>
      <p:bldP spid="44047" grpId="0"/>
      <p:bldP spid="44047" grpId="1"/>
      <p:bldP spid="44048" grpId="0"/>
      <p:bldP spid="44048" grpId="1"/>
      <p:bldP spid="44049" grpId="0"/>
      <p:bldP spid="44050" grpId="0"/>
      <p:bldP spid="4405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Dis combien il y a d’atome en tout dans les molécules suivantes.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250825" y="2852738"/>
            <a:ext cx="40005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c) CH</a:t>
            </a:r>
            <a:r>
              <a:rPr lang="en-CA" altLang="en-US" sz="4800" b="1" baseline="-25000">
                <a:solidFill>
                  <a:schemeClr val="bg1"/>
                </a:solidFill>
              </a:rPr>
              <a:t>3</a:t>
            </a:r>
            <a:r>
              <a:rPr lang="en-CA" altLang="en-US" sz="4800" b="1">
                <a:solidFill>
                  <a:schemeClr val="bg1"/>
                </a:solidFill>
              </a:rPr>
              <a:t>COOH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2411413" y="4076700"/>
            <a:ext cx="16938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62" name="Rectangle 6"/>
          <p:cNvSpPr>
            <a:spLocks noChangeArrowheads="1"/>
          </p:cNvSpPr>
          <p:nvPr/>
        </p:nvSpPr>
        <p:spPr bwMode="auto">
          <a:xfrm>
            <a:off x="755650" y="4076700"/>
            <a:ext cx="165893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C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1908175" y="3932238"/>
            <a:ext cx="523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8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27655" name="Rectangle 8"/>
          <p:cNvSpPr>
            <a:spLocks noChangeArrowheads="1"/>
          </p:cNvSpPr>
          <p:nvPr/>
        </p:nvSpPr>
        <p:spPr bwMode="auto">
          <a:xfrm>
            <a:off x="5200650" y="2852738"/>
            <a:ext cx="394335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d) (NH</a:t>
            </a:r>
            <a:r>
              <a:rPr lang="en-CA" altLang="en-US" sz="4800" b="1" baseline="-25000">
                <a:solidFill>
                  <a:schemeClr val="bg1"/>
                </a:solidFill>
              </a:rPr>
              <a:t>4</a:t>
            </a:r>
            <a:r>
              <a:rPr lang="en-CA" altLang="en-US" sz="4800" b="1">
                <a:solidFill>
                  <a:schemeClr val="bg1"/>
                </a:solidFill>
              </a:rPr>
              <a:t>)</a:t>
            </a:r>
            <a:r>
              <a:rPr lang="en-CA" altLang="en-US" sz="4800" b="1" baseline="-25000">
                <a:solidFill>
                  <a:schemeClr val="bg1"/>
                </a:solidFill>
              </a:rPr>
              <a:t>2</a:t>
            </a:r>
            <a:r>
              <a:rPr lang="en-CA" altLang="en-US" sz="4800" b="1">
                <a:solidFill>
                  <a:schemeClr val="bg1"/>
                </a:solidFill>
              </a:rPr>
              <a:t>SO</a:t>
            </a:r>
            <a:r>
              <a:rPr lang="en-CA" altLang="en-US" sz="4800" b="1" baseline="-25000">
                <a:solidFill>
                  <a:schemeClr val="bg1"/>
                </a:solidFill>
              </a:rPr>
              <a:t>4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5065" name="Rectangle 9"/>
          <p:cNvSpPr>
            <a:spLocks noChangeArrowheads="1"/>
          </p:cNvSpPr>
          <p:nvPr/>
        </p:nvSpPr>
        <p:spPr bwMode="auto">
          <a:xfrm>
            <a:off x="4787900" y="4148138"/>
            <a:ext cx="16589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N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7110413" y="4149725"/>
            <a:ext cx="16938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4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67" name="Rectangle 11"/>
          <p:cNvSpPr>
            <a:spLocks noChangeArrowheads="1"/>
          </p:cNvSpPr>
          <p:nvPr/>
        </p:nvSpPr>
        <p:spPr bwMode="auto">
          <a:xfrm>
            <a:off x="6156325" y="4148138"/>
            <a:ext cx="16256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S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6877050" y="3933825"/>
            <a:ext cx="8636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15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69" name="Rectangle 13"/>
          <p:cNvSpPr>
            <a:spLocks noChangeArrowheads="1"/>
          </p:cNvSpPr>
          <p:nvPr/>
        </p:nvSpPr>
        <p:spPr bwMode="auto">
          <a:xfrm>
            <a:off x="1547813" y="4221163"/>
            <a:ext cx="165893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H = 4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5070" name="Rectangle 14"/>
          <p:cNvSpPr>
            <a:spLocks noChangeArrowheads="1"/>
          </p:cNvSpPr>
          <p:nvPr/>
        </p:nvSpPr>
        <p:spPr bwMode="auto">
          <a:xfrm>
            <a:off x="5867400" y="4221163"/>
            <a:ext cx="16589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H = 8</a:t>
            </a:r>
            <a:endParaRPr lang="fr-CA" alt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50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45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50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45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5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1" grpId="0"/>
      <p:bldP spid="45061" grpId="1"/>
      <p:bldP spid="45062" grpId="0"/>
      <p:bldP spid="45062" grpId="1"/>
      <p:bldP spid="45063" grpId="0"/>
      <p:bldP spid="45065" grpId="0"/>
      <p:bldP spid="45065" grpId="1"/>
      <p:bldP spid="45066" grpId="0"/>
      <p:bldP spid="45066" grpId="1"/>
      <p:bldP spid="45067" grpId="0"/>
      <p:bldP spid="45067" grpId="1"/>
      <p:bldP spid="45068" grpId="0"/>
      <p:bldP spid="45069" grpId="0"/>
      <p:bldP spid="45069" grpId="1"/>
      <p:bldP spid="45070" grpId="0"/>
      <p:bldP spid="4507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Dis combien il y a d’atome en tout dans les molécules suivantes.</a:t>
            </a: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971550" y="2781300"/>
            <a:ext cx="38100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e) Ca</a:t>
            </a:r>
            <a:r>
              <a:rPr lang="en-CA" altLang="en-US" sz="4800" b="1" baseline="-25000">
                <a:solidFill>
                  <a:schemeClr val="bg1"/>
                </a:solidFill>
              </a:rPr>
              <a:t>3</a:t>
            </a:r>
            <a:r>
              <a:rPr lang="en-CA" altLang="en-US" sz="4800" b="1">
                <a:solidFill>
                  <a:schemeClr val="bg1"/>
                </a:solidFill>
              </a:rPr>
              <a:t>(PO</a:t>
            </a:r>
            <a:r>
              <a:rPr lang="en-CA" altLang="en-US" sz="4800" b="1" baseline="-25000">
                <a:solidFill>
                  <a:schemeClr val="bg1"/>
                </a:solidFill>
              </a:rPr>
              <a:t>4</a:t>
            </a:r>
            <a:r>
              <a:rPr lang="en-CA" altLang="en-US" sz="4800" b="1">
                <a:solidFill>
                  <a:schemeClr val="bg1"/>
                </a:solidFill>
              </a:rPr>
              <a:t>)</a:t>
            </a:r>
            <a:r>
              <a:rPr lang="en-CA" altLang="en-US" sz="4800" b="1" baseline="-25000">
                <a:solidFill>
                  <a:schemeClr val="bg1"/>
                </a:solidFill>
              </a:rPr>
              <a:t>2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2411413" y="4076700"/>
            <a:ext cx="16938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8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6085" name="Rectangle 5"/>
          <p:cNvSpPr>
            <a:spLocks noChangeArrowheads="1"/>
          </p:cNvSpPr>
          <p:nvPr/>
        </p:nvSpPr>
        <p:spPr bwMode="auto">
          <a:xfrm>
            <a:off x="755650" y="4076700"/>
            <a:ext cx="199866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Ca = 3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6086" name="Rectangle 6"/>
          <p:cNvSpPr>
            <a:spLocks noChangeArrowheads="1"/>
          </p:cNvSpPr>
          <p:nvPr/>
        </p:nvSpPr>
        <p:spPr bwMode="auto">
          <a:xfrm>
            <a:off x="1908175" y="3932238"/>
            <a:ext cx="8636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13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5940425" y="2852738"/>
            <a:ext cx="26241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f) NaOH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6088" name="Rectangle 8"/>
          <p:cNvSpPr>
            <a:spLocks noChangeArrowheads="1"/>
          </p:cNvSpPr>
          <p:nvPr/>
        </p:nvSpPr>
        <p:spPr bwMode="auto">
          <a:xfrm>
            <a:off x="4787900" y="4148138"/>
            <a:ext cx="199866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Na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6089" name="Rectangle 9"/>
          <p:cNvSpPr>
            <a:spLocks noChangeArrowheads="1"/>
          </p:cNvSpPr>
          <p:nvPr/>
        </p:nvSpPr>
        <p:spPr bwMode="auto">
          <a:xfrm>
            <a:off x="6877050" y="4221163"/>
            <a:ext cx="1658938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H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6091" name="Rectangle 11"/>
          <p:cNvSpPr>
            <a:spLocks noChangeArrowheads="1"/>
          </p:cNvSpPr>
          <p:nvPr/>
        </p:nvSpPr>
        <p:spPr bwMode="auto">
          <a:xfrm>
            <a:off x="6877050" y="3933825"/>
            <a:ext cx="52387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3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6092" name="Rectangle 12"/>
          <p:cNvSpPr>
            <a:spLocks noChangeArrowheads="1"/>
          </p:cNvSpPr>
          <p:nvPr/>
        </p:nvSpPr>
        <p:spPr bwMode="auto">
          <a:xfrm>
            <a:off x="1547813" y="4221163"/>
            <a:ext cx="16256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P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6093" name="Rectangle 13"/>
          <p:cNvSpPr>
            <a:spLocks noChangeArrowheads="1"/>
          </p:cNvSpPr>
          <p:nvPr/>
        </p:nvSpPr>
        <p:spPr bwMode="auto">
          <a:xfrm>
            <a:off x="5724525" y="4221163"/>
            <a:ext cx="1693863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6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60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2000"/>
                                        <p:tgtEl>
                                          <p:spTgt spid="460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460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46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46084" grpId="1"/>
      <p:bldP spid="46085" grpId="0"/>
      <p:bldP spid="46085" grpId="1"/>
      <p:bldP spid="46086" grpId="0"/>
      <p:bldP spid="46088" grpId="0"/>
      <p:bldP spid="46088" grpId="1"/>
      <p:bldP spid="46089" grpId="0"/>
      <p:bldP spid="46089" grpId="1"/>
      <p:bldP spid="46091" grpId="0"/>
      <p:bldP spid="46092" grpId="0"/>
      <p:bldP spid="46092" grpId="1"/>
      <p:bldP spid="46093" grpId="0"/>
      <p:bldP spid="46093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Dis combien il y a d’atome en tout dans les molécules suivantes.</a:t>
            </a: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987675" y="2565400"/>
            <a:ext cx="342582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g) Pb(OH)</a:t>
            </a:r>
            <a:r>
              <a:rPr lang="en-CA" altLang="en-US" sz="4800" b="1" baseline="-25000">
                <a:solidFill>
                  <a:schemeClr val="bg1"/>
                </a:solidFill>
              </a:rPr>
              <a:t>2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835150" y="3860800"/>
            <a:ext cx="199866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Pb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8133" name="Rectangle 5"/>
          <p:cNvSpPr>
            <a:spLocks noChangeArrowheads="1"/>
          </p:cNvSpPr>
          <p:nvPr/>
        </p:nvSpPr>
        <p:spPr bwMode="auto">
          <a:xfrm>
            <a:off x="4427538" y="3860800"/>
            <a:ext cx="165893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H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8134" name="Rectangle 6"/>
          <p:cNvSpPr>
            <a:spLocks noChangeArrowheads="1"/>
          </p:cNvSpPr>
          <p:nvPr/>
        </p:nvSpPr>
        <p:spPr bwMode="auto">
          <a:xfrm>
            <a:off x="3203575" y="3860800"/>
            <a:ext cx="169386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8135" name="Rectangle 7"/>
          <p:cNvSpPr>
            <a:spLocks noChangeArrowheads="1"/>
          </p:cNvSpPr>
          <p:nvPr/>
        </p:nvSpPr>
        <p:spPr bwMode="auto">
          <a:xfrm>
            <a:off x="3924300" y="3716338"/>
            <a:ext cx="523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5</a:t>
            </a:r>
            <a:endParaRPr lang="fr-CA" alt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  <p:bldP spid="48132" grpId="1"/>
      <p:bldP spid="48133" grpId="0"/>
      <p:bldP spid="48133" grpId="1"/>
      <p:bldP spid="48134" grpId="0"/>
      <p:bldP spid="48134" grpId="1"/>
      <p:bldP spid="481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Dis combien il y a d’atome en tout dans les molécules suivantes.</a:t>
            </a:r>
          </a:p>
        </p:txBody>
      </p:sp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2987675" y="2565400"/>
            <a:ext cx="365125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h) Pb(NO</a:t>
            </a:r>
            <a:r>
              <a:rPr lang="en-CA" altLang="en-US" sz="4800" b="1" baseline="-25000">
                <a:solidFill>
                  <a:schemeClr val="bg1"/>
                </a:solidFill>
              </a:rPr>
              <a:t>3</a:t>
            </a:r>
            <a:r>
              <a:rPr lang="en-CA" altLang="en-US" sz="4800" b="1">
                <a:solidFill>
                  <a:schemeClr val="bg1"/>
                </a:solidFill>
              </a:rPr>
              <a:t>)</a:t>
            </a:r>
            <a:r>
              <a:rPr lang="en-CA" altLang="en-US" sz="4800" b="1" baseline="-25000">
                <a:solidFill>
                  <a:schemeClr val="bg1"/>
                </a:solidFill>
              </a:rPr>
              <a:t>2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49156" name="Rectangle 4"/>
          <p:cNvSpPr>
            <a:spLocks noChangeArrowheads="1"/>
          </p:cNvSpPr>
          <p:nvPr/>
        </p:nvSpPr>
        <p:spPr bwMode="auto">
          <a:xfrm>
            <a:off x="1835150" y="3860800"/>
            <a:ext cx="199866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Pb = 1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9157" name="Rectangle 5"/>
          <p:cNvSpPr>
            <a:spLocks noChangeArrowheads="1"/>
          </p:cNvSpPr>
          <p:nvPr/>
        </p:nvSpPr>
        <p:spPr bwMode="auto">
          <a:xfrm>
            <a:off x="4427538" y="3860800"/>
            <a:ext cx="16938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6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9158" name="Rectangle 6"/>
          <p:cNvSpPr>
            <a:spLocks noChangeArrowheads="1"/>
          </p:cNvSpPr>
          <p:nvPr/>
        </p:nvSpPr>
        <p:spPr bwMode="auto">
          <a:xfrm>
            <a:off x="3203575" y="3860800"/>
            <a:ext cx="165893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N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49159" name="Rectangle 7"/>
          <p:cNvSpPr>
            <a:spLocks noChangeArrowheads="1"/>
          </p:cNvSpPr>
          <p:nvPr/>
        </p:nvSpPr>
        <p:spPr bwMode="auto">
          <a:xfrm>
            <a:off x="3924300" y="3716338"/>
            <a:ext cx="52387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9</a:t>
            </a:r>
            <a:endParaRPr lang="fr-CA" alt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49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49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49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6" grpId="0"/>
      <p:bldP spid="49156" grpId="1"/>
      <p:bldP spid="49157" grpId="0"/>
      <p:bldP spid="49157" grpId="1"/>
      <p:bldP spid="49158" grpId="0"/>
      <p:bldP spid="49158" grpId="1"/>
      <p:bldP spid="491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chemeClr val="bg1"/>
                </a:solidFill>
              </a:rPr>
              <a:t>Dis combien il y a d’atome en tout dans les molécules suivantes.</a:t>
            </a:r>
          </a:p>
        </p:txBody>
      </p:sp>
      <p:sp>
        <p:nvSpPr>
          <p:cNvPr id="31747" name="Rectangle 3"/>
          <p:cNvSpPr>
            <a:spLocks noChangeArrowheads="1"/>
          </p:cNvSpPr>
          <p:nvPr/>
        </p:nvSpPr>
        <p:spPr bwMode="auto">
          <a:xfrm>
            <a:off x="2987675" y="2565400"/>
            <a:ext cx="3741738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i) Mg</a:t>
            </a:r>
            <a:r>
              <a:rPr lang="en-CA" altLang="en-US" sz="4800" b="1" baseline="-25000">
                <a:solidFill>
                  <a:schemeClr val="bg1"/>
                </a:solidFill>
              </a:rPr>
              <a:t>3</a:t>
            </a:r>
            <a:r>
              <a:rPr lang="en-CA" altLang="en-US" sz="4800" b="1">
                <a:solidFill>
                  <a:schemeClr val="bg1"/>
                </a:solidFill>
              </a:rPr>
              <a:t>(SO</a:t>
            </a:r>
            <a:r>
              <a:rPr lang="en-CA" altLang="en-US" sz="4800" b="1" baseline="-25000">
                <a:solidFill>
                  <a:schemeClr val="bg1"/>
                </a:solidFill>
              </a:rPr>
              <a:t>4</a:t>
            </a:r>
            <a:r>
              <a:rPr lang="en-CA" altLang="en-US" sz="4800" b="1">
                <a:solidFill>
                  <a:schemeClr val="bg1"/>
                </a:solidFill>
              </a:rPr>
              <a:t>)</a:t>
            </a:r>
            <a:r>
              <a:rPr lang="en-CA" altLang="en-US" sz="4800" b="1" baseline="-25000">
                <a:solidFill>
                  <a:schemeClr val="bg1"/>
                </a:solidFill>
              </a:rPr>
              <a:t>2</a:t>
            </a:r>
            <a:r>
              <a:rPr lang="fr-CA" altLang="en-US" sz="48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0180" name="Rectangle 4"/>
          <p:cNvSpPr>
            <a:spLocks noChangeArrowheads="1"/>
          </p:cNvSpPr>
          <p:nvPr/>
        </p:nvSpPr>
        <p:spPr bwMode="auto">
          <a:xfrm>
            <a:off x="1835150" y="3860800"/>
            <a:ext cx="2100263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Mg = 3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50181" name="Rectangle 5"/>
          <p:cNvSpPr>
            <a:spLocks noChangeArrowheads="1"/>
          </p:cNvSpPr>
          <p:nvPr/>
        </p:nvSpPr>
        <p:spPr bwMode="auto">
          <a:xfrm>
            <a:off x="4427538" y="3860800"/>
            <a:ext cx="1693862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O = 8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50182" name="Rectangle 6"/>
          <p:cNvSpPr>
            <a:spLocks noChangeArrowheads="1"/>
          </p:cNvSpPr>
          <p:nvPr/>
        </p:nvSpPr>
        <p:spPr bwMode="auto">
          <a:xfrm>
            <a:off x="3203575" y="3860800"/>
            <a:ext cx="16256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S = 2</a:t>
            </a:r>
            <a:endParaRPr lang="fr-CA" altLang="en-US" sz="4800" b="1">
              <a:solidFill>
                <a:schemeClr val="bg1"/>
              </a:solidFill>
            </a:endParaRPr>
          </a:p>
        </p:txBody>
      </p:sp>
      <p:sp>
        <p:nvSpPr>
          <p:cNvPr id="50183" name="Rectangle 7"/>
          <p:cNvSpPr>
            <a:spLocks noChangeArrowheads="1"/>
          </p:cNvSpPr>
          <p:nvPr/>
        </p:nvSpPr>
        <p:spPr bwMode="auto">
          <a:xfrm>
            <a:off x="3924300" y="3716338"/>
            <a:ext cx="8636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4800" b="1">
                <a:solidFill>
                  <a:schemeClr val="bg1"/>
                </a:solidFill>
              </a:rPr>
              <a:t>13</a:t>
            </a:r>
            <a:endParaRPr lang="fr-CA" altLang="en-US" sz="48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0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0" grpId="1"/>
      <p:bldP spid="50181" grpId="0"/>
      <p:bldP spid="50181" grpId="1"/>
      <p:bldP spid="50182" grpId="0"/>
      <p:bldP spid="50182" grpId="1"/>
      <p:bldP spid="5018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90509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Correction des </a:t>
            </a:r>
            <a:r>
              <a:rPr lang="en-US" b="1" dirty="0" err="1" smtClean="0">
                <a:solidFill>
                  <a:schemeClr val="bg1"/>
                </a:solidFill>
              </a:rPr>
              <a:t>exercices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Travail 2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2451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684213" y="620713"/>
            <a:ext cx="8229600" cy="5256212"/>
          </a:xfrm>
        </p:spPr>
        <p:txBody>
          <a:bodyPr/>
          <a:lstStyle/>
          <a:p>
            <a:r>
              <a:rPr lang="fr-CA" altLang="en-US" b="1">
                <a:solidFill>
                  <a:schemeClr val="bg1"/>
                </a:solidFill>
              </a:rPr>
              <a:t>Donne la charge de chaque ion </a:t>
            </a:r>
            <a:r>
              <a:rPr lang="fr-CA" altLang="en-US" b="1">
                <a:solidFill>
                  <a:srgbClr val="FFFF00"/>
                </a:solidFill>
              </a:rPr>
              <a:t>MONOATOMIQUE</a:t>
            </a:r>
            <a:r>
              <a:rPr lang="fr-CA" altLang="en-US" b="1">
                <a:solidFill>
                  <a:schemeClr val="bg1"/>
                </a:solidFill>
              </a:rPr>
              <a:t> ou </a:t>
            </a:r>
            <a:r>
              <a:rPr lang="fr-CA" altLang="en-US" b="1">
                <a:solidFill>
                  <a:srgbClr val="FFFF00"/>
                </a:solidFill>
              </a:rPr>
              <a:t>POLYATOMIQUE</a:t>
            </a:r>
            <a:r>
              <a:rPr lang="fr-CA" altLang="en-US" b="1">
                <a:solidFill>
                  <a:schemeClr val="bg1"/>
                </a:solidFill>
              </a:rPr>
              <a:t> dans les composés suivants.</a:t>
            </a:r>
          </a:p>
          <a:p>
            <a:endParaRPr lang="fr-CA" altLang="en-US" b="1">
              <a:solidFill>
                <a:schemeClr val="bg1"/>
              </a:solidFill>
            </a:endParaRPr>
          </a:p>
          <a:p>
            <a:r>
              <a:rPr lang="fr-CA" altLang="en-US" b="1">
                <a:solidFill>
                  <a:schemeClr val="bg1"/>
                </a:solidFill>
              </a:rPr>
              <a:t>Donne la charge pour </a:t>
            </a:r>
            <a:r>
              <a:rPr lang="fr-CA" altLang="en-US" b="1" u="sng">
                <a:solidFill>
                  <a:srgbClr val="FFFF00"/>
                </a:solidFill>
              </a:rPr>
              <a:t>UN ION</a:t>
            </a:r>
            <a:r>
              <a:rPr lang="fr-CA" altLang="en-US" b="1">
                <a:solidFill>
                  <a:schemeClr val="bg1"/>
                </a:solidFill>
              </a:rPr>
              <a:t>, sans tenir compte de la quantité présente dans le composé.</a:t>
            </a:r>
          </a:p>
          <a:p>
            <a:endParaRPr lang="fr-CA" altLang="en-US" b="1">
              <a:solidFill>
                <a:schemeClr val="bg1"/>
              </a:solidFill>
            </a:endParaRPr>
          </a:p>
          <a:p>
            <a:r>
              <a:rPr lang="fr-CA" altLang="en-US" b="1">
                <a:solidFill>
                  <a:schemeClr val="bg1"/>
                </a:solidFill>
              </a:rPr>
              <a:t>Ex : 	</a:t>
            </a:r>
            <a:r>
              <a:rPr lang="fr-CA" altLang="en-US" sz="4000" b="1">
                <a:solidFill>
                  <a:schemeClr val="bg1"/>
                </a:solidFill>
              </a:rPr>
              <a:t>MgCl</a:t>
            </a:r>
            <a:r>
              <a:rPr lang="fr-CA" altLang="en-US" sz="4000" b="1" baseline="-25000">
                <a:solidFill>
                  <a:schemeClr val="bg1"/>
                </a:solidFill>
              </a:rPr>
              <a:t>2</a:t>
            </a:r>
            <a:r>
              <a:rPr lang="fr-CA" altLang="en-US" sz="4000" b="1">
                <a:solidFill>
                  <a:schemeClr val="bg1"/>
                </a:solidFill>
              </a:rPr>
              <a:t> </a:t>
            </a:r>
            <a:r>
              <a:rPr lang="fr-CA" altLang="en-US" b="1">
                <a:solidFill>
                  <a:schemeClr val="bg1"/>
                </a:solidFill>
              </a:rPr>
              <a:t>    </a:t>
            </a:r>
          </a:p>
          <a:p>
            <a:pPr>
              <a:buFontTx/>
              <a:buNone/>
            </a:pPr>
            <a:r>
              <a:rPr lang="fr-CA" altLang="en-US" b="1">
                <a:solidFill>
                  <a:schemeClr val="bg1"/>
                </a:solidFill>
              </a:rPr>
              <a:t>			</a:t>
            </a:r>
            <a:r>
              <a:rPr lang="fr-CA" altLang="en-US" b="1">
                <a:solidFill>
                  <a:schemeClr val="bg1"/>
                </a:solidFill>
                <a:latin typeface="Lucida Handwriting" charset="0"/>
              </a:rPr>
              <a:t>Mg  </a:t>
            </a:r>
            <a:r>
              <a:rPr lang="fr-CA" altLang="en-US" b="1">
                <a:solidFill>
                  <a:schemeClr val="bg1"/>
                </a:solidFill>
                <a:latin typeface="Lucida Handwriting" charset="0"/>
                <a:sym typeface="Wingdings" charset="2"/>
              </a:rPr>
              <a:t> + 2  </a:t>
            </a:r>
          </a:p>
          <a:p>
            <a:pPr>
              <a:buFontTx/>
              <a:buNone/>
            </a:pPr>
            <a:r>
              <a:rPr lang="fr-CA" altLang="en-US" b="1">
                <a:solidFill>
                  <a:schemeClr val="bg1"/>
                </a:solidFill>
                <a:latin typeface="Lucida Handwriting" charset="0"/>
                <a:sym typeface="Wingdings" charset="2"/>
              </a:rPr>
              <a:t>			Cl   </a:t>
            </a:r>
            <a:r>
              <a:rPr lang="fr-CA" altLang="en-US" b="1">
                <a:solidFill>
                  <a:srgbClr val="FFFF00"/>
                </a:solidFill>
                <a:latin typeface="Lucida Handwriting" charset="0"/>
                <a:sym typeface="Wingdings" charset="2"/>
              </a:rPr>
              <a:t>-1</a:t>
            </a:r>
            <a:endParaRPr lang="fr-CA" altLang="en-US" b="1">
              <a:solidFill>
                <a:srgbClr val="FFFF00"/>
              </a:solidFill>
              <a:latin typeface="Lucida Handwriting" charset="0"/>
            </a:endParaRPr>
          </a:p>
        </p:txBody>
      </p:sp>
      <p:sp>
        <p:nvSpPr>
          <p:cNvPr id="4" name="Rectangle à coins arrondis 3"/>
          <p:cNvSpPr/>
          <p:nvPr/>
        </p:nvSpPr>
        <p:spPr>
          <a:xfrm>
            <a:off x="3779838" y="6165850"/>
            <a:ext cx="863600" cy="620713"/>
          </a:xfrm>
          <a:prstGeom prst="round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CA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5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692275" y="2060575"/>
            <a:ext cx="1708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a) NaF</a:t>
            </a:r>
            <a:r>
              <a:rPr lang="fr-CA" altLang="en-US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04" name="Rectangle 4"/>
          <p:cNvSpPr>
            <a:spLocks noChangeArrowheads="1"/>
          </p:cNvSpPr>
          <p:nvPr/>
        </p:nvSpPr>
        <p:spPr bwMode="auto">
          <a:xfrm>
            <a:off x="5724525" y="2133600"/>
            <a:ext cx="1784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b) NaCl</a:t>
            </a:r>
            <a:endParaRPr lang="fr-CA" altLang="en-US" sz="3600" b="1">
              <a:solidFill>
                <a:schemeClr val="bg1"/>
              </a:solidFill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Na : +1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auto">
          <a:xfrm>
            <a:off x="1547813" y="4149725"/>
            <a:ext cx="12509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F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  <p:sp>
        <p:nvSpPr>
          <p:cNvPr id="51208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Na: +1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09" name="Rectangle 9"/>
          <p:cNvSpPr>
            <a:spLocks noChangeArrowheads="1"/>
          </p:cNvSpPr>
          <p:nvPr/>
        </p:nvSpPr>
        <p:spPr bwMode="auto">
          <a:xfrm>
            <a:off x="5651500" y="4005263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Cl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1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1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4" grpId="0"/>
      <p:bldP spid="51206" grpId="0"/>
      <p:bldP spid="51207" grpId="0"/>
      <p:bldP spid="51208" grpId="0"/>
      <p:bldP spid="5120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692275" y="2060575"/>
            <a:ext cx="2454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c) Na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r>
              <a:rPr lang="en-CA" altLang="en-US" sz="3600" b="1">
                <a:solidFill>
                  <a:schemeClr val="bg1"/>
                </a:solidFill>
              </a:rPr>
              <a:t>CO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r>
              <a:rPr lang="fr-CA" altLang="en-US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5724525" y="2133600"/>
            <a:ext cx="2030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d) MgCl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2229" name="Oval 5"/>
          <p:cNvSpPr>
            <a:spLocks noChangeArrowheads="1"/>
          </p:cNvSpPr>
          <p:nvPr/>
        </p:nvSpPr>
        <p:spPr bwMode="auto">
          <a:xfrm>
            <a:off x="3059113" y="2060575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2230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Na : +1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2231" name="Rectangle 7"/>
          <p:cNvSpPr>
            <a:spLocks noChangeArrowheads="1"/>
          </p:cNvSpPr>
          <p:nvPr/>
        </p:nvSpPr>
        <p:spPr bwMode="auto">
          <a:xfrm>
            <a:off x="1547813" y="4149725"/>
            <a:ext cx="18272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CO</a:t>
            </a:r>
            <a:r>
              <a:rPr lang="en-CA" altLang="en-US" sz="3600" baseline="-25000">
                <a:solidFill>
                  <a:schemeClr val="bg1"/>
                </a:solidFill>
              </a:rPr>
              <a:t>3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2232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Mg: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2233" name="Rectangle 9"/>
          <p:cNvSpPr>
            <a:spLocks noChangeArrowheads="1"/>
          </p:cNvSpPr>
          <p:nvPr/>
        </p:nvSpPr>
        <p:spPr bwMode="auto">
          <a:xfrm>
            <a:off x="5651500" y="4005263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Cl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2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2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  <p:bldP spid="52228" grpId="0"/>
      <p:bldP spid="52229" grpId="0" animBg="1"/>
      <p:bldP spid="52230" grpId="0"/>
      <p:bldP spid="52231" grpId="0"/>
      <p:bldP spid="52232" grpId="0"/>
      <p:bldP spid="5223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1692275" y="2060575"/>
            <a:ext cx="2309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e) CuCO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r>
              <a:rPr lang="fr-CA" altLang="en-US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3252" name="Rectangle 4"/>
          <p:cNvSpPr>
            <a:spLocks noChangeArrowheads="1"/>
          </p:cNvSpPr>
          <p:nvPr/>
        </p:nvSpPr>
        <p:spPr bwMode="auto">
          <a:xfrm>
            <a:off x="5724525" y="2133600"/>
            <a:ext cx="25479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f) Al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r>
              <a:rPr lang="en-CA" altLang="en-US" sz="3600" b="1">
                <a:solidFill>
                  <a:schemeClr val="bg1"/>
                </a:solidFill>
              </a:rPr>
              <a:t>(SO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r>
              <a:rPr lang="en-CA" altLang="en-US" sz="3600" b="1">
                <a:solidFill>
                  <a:schemeClr val="bg1"/>
                </a:solidFill>
              </a:rPr>
              <a:t>)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3253" name="Oval 5"/>
          <p:cNvSpPr>
            <a:spLocks noChangeArrowheads="1"/>
          </p:cNvSpPr>
          <p:nvPr/>
        </p:nvSpPr>
        <p:spPr bwMode="auto">
          <a:xfrm>
            <a:off x="2916238" y="2060575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3254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Cu 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3255" name="Rectangle 7"/>
          <p:cNvSpPr>
            <a:spLocks noChangeArrowheads="1"/>
          </p:cNvSpPr>
          <p:nvPr/>
        </p:nvSpPr>
        <p:spPr bwMode="auto">
          <a:xfrm>
            <a:off x="1547813" y="4149725"/>
            <a:ext cx="18272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CO</a:t>
            </a:r>
            <a:r>
              <a:rPr lang="en-CA" altLang="en-US" sz="3600" baseline="-25000">
                <a:solidFill>
                  <a:schemeClr val="bg1"/>
                </a:solidFill>
              </a:rPr>
              <a:t>3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3256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Al: +3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5651500" y="4005263"/>
            <a:ext cx="1801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SO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3261" name="Rectangle 13"/>
          <p:cNvSpPr>
            <a:spLocks noChangeArrowheads="1"/>
          </p:cNvSpPr>
          <p:nvPr/>
        </p:nvSpPr>
        <p:spPr bwMode="auto">
          <a:xfrm>
            <a:off x="3132138" y="3213100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ou +1</a:t>
            </a:r>
            <a:endParaRPr lang="fr-CA" altLang="en-US" sz="3600">
              <a:solidFill>
                <a:schemeClr val="bg1"/>
              </a:solidFill>
            </a:endParaRPr>
          </a:p>
        </p:txBody>
      </p:sp>
      <p:sp>
        <p:nvSpPr>
          <p:cNvPr id="53263" name="Oval 15"/>
          <p:cNvSpPr>
            <a:spLocks noChangeArrowheads="1"/>
          </p:cNvSpPr>
          <p:nvPr/>
        </p:nvSpPr>
        <p:spPr bwMode="auto">
          <a:xfrm>
            <a:off x="6877050" y="2133600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3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3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532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3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3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2" grpId="0"/>
      <p:bldP spid="53253" grpId="0" animBg="1"/>
      <p:bldP spid="53254" grpId="0"/>
      <p:bldP spid="53255" grpId="0"/>
      <p:bldP spid="53256" grpId="0"/>
      <p:bldP spid="53257" grpId="0"/>
      <p:bldP spid="53261" grpId="0"/>
      <p:bldP spid="53261" grpId="1"/>
      <p:bldP spid="5326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auto">
          <a:xfrm>
            <a:off x="1692275" y="2060575"/>
            <a:ext cx="2157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g) NH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r>
              <a:rPr lang="en-CA" altLang="en-US" sz="3600" b="1">
                <a:solidFill>
                  <a:schemeClr val="bg1"/>
                </a:solidFill>
              </a:rPr>
              <a:t>Cl</a:t>
            </a:r>
            <a:r>
              <a:rPr lang="fr-CA" altLang="en-US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5724525" y="2133600"/>
            <a:ext cx="22336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h) MgSO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4277" name="Oval 5"/>
          <p:cNvSpPr>
            <a:spLocks noChangeArrowheads="1"/>
          </p:cNvSpPr>
          <p:nvPr/>
        </p:nvSpPr>
        <p:spPr bwMode="auto">
          <a:xfrm>
            <a:off x="2195513" y="2060575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NH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en-CA" altLang="en-US" sz="3600">
                <a:solidFill>
                  <a:schemeClr val="bg1"/>
                </a:solidFill>
              </a:rPr>
              <a:t> : +1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4279" name="Rectangle 7"/>
          <p:cNvSpPr>
            <a:spLocks noChangeArrowheads="1"/>
          </p:cNvSpPr>
          <p:nvPr/>
        </p:nvSpPr>
        <p:spPr bwMode="auto">
          <a:xfrm>
            <a:off x="1547813" y="4149725"/>
            <a:ext cx="1403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Cl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  <p:sp>
        <p:nvSpPr>
          <p:cNvPr id="54280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Mg: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5651500" y="4005263"/>
            <a:ext cx="1801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SO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4286" name="Oval 14"/>
          <p:cNvSpPr>
            <a:spLocks noChangeArrowheads="1"/>
          </p:cNvSpPr>
          <p:nvPr/>
        </p:nvSpPr>
        <p:spPr bwMode="auto">
          <a:xfrm>
            <a:off x="6948488" y="2133600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 animBg="1"/>
      <p:bldP spid="54278" grpId="0"/>
      <p:bldP spid="54279" grpId="0"/>
      <p:bldP spid="54280" grpId="0"/>
      <p:bldP spid="54281" grpId="0"/>
      <p:bldP spid="5428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5299" name="Rectangle 3"/>
          <p:cNvSpPr>
            <a:spLocks noChangeArrowheads="1"/>
          </p:cNvSpPr>
          <p:nvPr/>
        </p:nvSpPr>
        <p:spPr bwMode="auto">
          <a:xfrm>
            <a:off x="1692275" y="2060575"/>
            <a:ext cx="1903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i) KNO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r>
              <a:rPr lang="fr-CA" altLang="en-US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5724525" y="2133600"/>
            <a:ext cx="264953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j) Ba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r>
              <a:rPr lang="en-CA" altLang="en-US" sz="3600" b="1">
                <a:solidFill>
                  <a:schemeClr val="bg1"/>
                </a:solidFill>
              </a:rPr>
              <a:t>(PO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r>
              <a:rPr lang="en-CA" altLang="en-US" sz="3600" b="1">
                <a:solidFill>
                  <a:schemeClr val="bg1"/>
                </a:solidFill>
              </a:rPr>
              <a:t>)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5301" name="Oval 5"/>
          <p:cNvSpPr>
            <a:spLocks noChangeArrowheads="1"/>
          </p:cNvSpPr>
          <p:nvPr/>
        </p:nvSpPr>
        <p:spPr bwMode="auto">
          <a:xfrm>
            <a:off x="2411413" y="2060575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K : +1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1547813" y="4149725"/>
            <a:ext cx="18272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NO</a:t>
            </a:r>
            <a:r>
              <a:rPr lang="en-CA" altLang="en-US" sz="3600" baseline="-25000">
                <a:solidFill>
                  <a:schemeClr val="bg1"/>
                </a:solidFill>
              </a:rPr>
              <a:t>3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Ba: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5651500" y="4005263"/>
            <a:ext cx="1801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PO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fr-CA" altLang="en-US" sz="3600">
                <a:solidFill>
                  <a:schemeClr val="bg1"/>
                </a:solidFill>
              </a:rPr>
              <a:t> : -3</a:t>
            </a:r>
          </a:p>
        </p:txBody>
      </p:sp>
      <p:sp>
        <p:nvSpPr>
          <p:cNvPr id="55309" name="Oval 13"/>
          <p:cNvSpPr>
            <a:spLocks noChangeArrowheads="1"/>
          </p:cNvSpPr>
          <p:nvPr/>
        </p:nvSpPr>
        <p:spPr bwMode="auto">
          <a:xfrm>
            <a:off x="7019925" y="2133600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5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5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  <p:bldP spid="55301" grpId="0" animBg="1"/>
      <p:bldP spid="55302" grpId="0"/>
      <p:bldP spid="55303" grpId="0"/>
      <p:bldP spid="55304" grpId="0"/>
      <p:bldP spid="55305" grpId="0"/>
      <p:bldP spid="5530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1692275" y="2060575"/>
            <a:ext cx="1657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k) PbO</a:t>
            </a:r>
            <a:endParaRPr lang="fr-CA" altLang="en-US" sz="3600" b="1">
              <a:solidFill>
                <a:schemeClr val="bg1"/>
              </a:solidFill>
            </a:endParaRPr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5724525" y="2133600"/>
            <a:ext cx="25050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l) Al(ClO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r>
              <a:rPr lang="en-CA" altLang="en-US" sz="3600" b="1">
                <a:solidFill>
                  <a:schemeClr val="bg1"/>
                </a:solidFill>
              </a:rPr>
              <a:t>)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6326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Pb 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6327" name="Rectangle 7"/>
          <p:cNvSpPr>
            <a:spLocks noChangeArrowheads="1"/>
          </p:cNvSpPr>
          <p:nvPr/>
        </p:nvSpPr>
        <p:spPr bwMode="auto">
          <a:xfrm>
            <a:off x="1547813" y="4149725"/>
            <a:ext cx="1327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6328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Al: +3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6329" name="Rectangle 9"/>
          <p:cNvSpPr>
            <a:spLocks noChangeArrowheads="1"/>
          </p:cNvSpPr>
          <p:nvPr/>
        </p:nvSpPr>
        <p:spPr bwMode="auto">
          <a:xfrm>
            <a:off x="5651500" y="4005263"/>
            <a:ext cx="1928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ClO</a:t>
            </a:r>
            <a:r>
              <a:rPr lang="en-CA" altLang="en-US" sz="3600" baseline="-25000">
                <a:solidFill>
                  <a:schemeClr val="bg1"/>
                </a:solidFill>
              </a:rPr>
              <a:t>3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  <p:sp>
        <p:nvSpPr>
          <p:cNvPr id="56332" name="Oval 12"/>
          <p:cNvSpPr>
            <a:spLocks noChangeArrowheads="1"/>
          </p:cNvSpPr>
          <p:nvPr/>
        </p:nvSpPr>
        <p:spPr bwMode="auto">
          <a:xfrm>
            <a:off x="6804025" y="2133600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6333" name="Rectangle 13"/>
          <p:cNvSpPr>
            <a:spLocks noChangeArrowheads="1"/>
          </p:cNvSpPr>
          <p:nvPr/>
        </p:nvSpPr>
        <p:spPr bwMode="auto">
          <a:xfrm>
            <a:off x="3132138" y="3213100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ou +4</a:t>
            </a:r>
            <a:endParaRPr lang="fr-CA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63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6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4" grpId="0"/>
      <p:bldP spid="56326" grpId="0"/>
      <p:bldP spid="56327" grpId="0"/>
      <p:bldP spid="56328" grpId="0"/>
      <p:bldP spid="56329" grpId="0"/>
      <p:bldP spid="56332" grpId="0" animBg="1"/>
      <p:bldP spid="56333" grpId="0"/>
      <p:bldP spid="56333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1692275" y="2060575"/>
            <a:ext cx="22336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m) FePO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7348" name="Rectangle 4"/>
          <p:cNvSpPr>
            <a:spLocks noChangeArrowheads="1"/>
          </p:cNvSpPr>
          <p:nvPr/>
        </p:nvSpPr>
        <p:spPr bwMode="auto">
          <a:xfrm>
            <a:off x="5724525" y="2133600"/>
            <a:ext cx="26574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n) Pb(NO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r>
              <a:rPr lang="en-CA" altLang="en-US" sz="3600" b="1">
                <a:solidFill>
                  <a:schemeClr val="bg1"/>
                </a:solidFill>
              </a:rPr>
              <a:t>)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7349" name="Oval 5"/>
          <p:cNvSpPr>
            <a:spLocks noChangeArrowheads="1"/>
          </p:cNvSpPr>
          <p:nvPr/>
        </p:nvSpPr>
        <p:spPr bwMode="auto">
          <a:xfrm>
            <a:off x="2987675" y="2060575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7350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Fe : +3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1547813" y="4149725"/>
            <a:ext cx="18018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PO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fr-CA" altLang="en-US" sz="3600">
                <a:solidFill>
                  <a:schemeClr val="bg1"/>
                </a:solidFill>
              </a:rPr>
              <a:t> : -3</a:t>
            </a:r>
          </a:p>
        </p:txBody>
      </p:sp>
      <p:sp>
        <p:nvSpPr>
          <p:cNvPr id="57352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Pb: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7353" name="Rectangle 9"/>
          <p:cNvSpPr>
            <a:spLocks noChangeArrowheads="1"/>
          </p:cNvSpPr>
          <p:nvPr/>
        </p:nvSpPr>
        <p:spPr bwMode="auto">
          <a:xfrm>
            <a:off x="5651500" y="4005263"/>
            <a:ext cx="18272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NO</a:t>
            </a:r>
            <a:r>
              <a:rPr lang="en-CA" altLang="en-US" sz="3600" baseline="-25000">
                <a:solidFill>
                  <a:schemeClr val="bg1"/>
                </a:solidFill>
              </a:rPr>
              <a:t>3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  <p:sp>
        <p:nvSpPr>
          <p:cNvPr id="57356" name="Oval 12"/>
          <p:cNvSpPr>
            <a:spLocks noChangeArrowheads="1"/>
          </p:cNvSpPr>
          <p:nvPr/>
        </p:nvSpPr>
        <p:spPr bwMode="auto">
          <a:xfrm>
            <a:off x="7019925" y="2133600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7357" name="Rectangle 13"/>
          <p:cNvSpPr>
            <a:spLocks noChangeArrowheads="1"/>
          </p:cNvSpPr>
          <p:nvPr/>
        </p:nvSpPr>
        <p:spPr bwMode="auto">
          <a:xfrm>
            <a:off x="3132138" y="3213100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ou +2</a:t>
            </a:r>
            <a:endParaRPr lang="fr-CA" altLang="en-US" sz="3600">
              <a:solidFill>
                <a:schemeClr val="bg1"/>
              </a:solidFill>
            </a:endParaRPr>
          </a:p>
        </p:txBody>
      </p:sp>
      <p:sp>
        <p:nvSpPr>
          <p:cNvPr id="57358" name="Rectangle 14"/>
          <p:cNvSpPr>
            <a:spLocks noChangeArrowheads="1"/>
          </p:cNvSpPr>
          <p:nvPr/>
        </p:nvSpPr>
        <p:spPr bwMode="auto">
          <a:xfrm>
            <a:off x="7092950" y="3068638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ou +4</a:t>
            </a:r>
            <a:endParaRPr lang="fr-CA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73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73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573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7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73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2000"/>
                                        <p:tgtEl>
                                          <p:spTgt spid="573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8" grpId="0"/>
      <p:bldP spid="57349" grpId="0" animBg="1"/>
      <p:bldP spid="57350" grpId="0"/>
      <p:bldP spid="57351" grpId="0"/>
      <p:bldP spid="57352" grpId="0"/>
      <p:bldP spid="57353" grpId="0"/>
      <p:bldP spid="57356" grpId="0" animBg="1"/>
      <p:bldP spid="57357" grpId="0"/>
      <p:bldP spid="57357" grpId="1"/>
      <p:bldP spid="57358" grpId="0"/>
      <p:bldP spid="57358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692275" y="2060575"/>
            <a:ext cx="20304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o) AlPO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8372" name="Rectangle 4"/>
          <p:cNvSpPr>
            <a:spLocks noChangeArrowheads="1"/>
          </p:cNvSpPr>
          <p:nvPr/>
        </p:nvSpPr>
        <p:spPr bwMode="auto">
          <a:xfrm>
            <a:off x="5724525" y="2133600"/>
            <a:ext cx="23098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p) FeCrO</a:t>
            </a:r>
            <a:r>
              <a:rPr lang="en-CA" altLang="en-US" sz="3600" b="1" baseline="-25000">
                <a:solidFill>
                  <a:schemeClr val="bg1"/>
                </a:solidFill>
              </a:rPr>
              <a:t>4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8373" name="Oval 5"/>
          <p:cNvSpPr>
            <a:spLocks noChangeArrowheads="1"/>
          </p:cNvSpPr>
          <p:nvPr/>
        </p:nvSpPr>
        <p:spPr bwMode="auto">
          <a:xfrm>
            <a:off x="2771775" y="2060575"/>
            <a:ext cx="1008063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8374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Al : +3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1547813" y="4149725"/>
            <a:ext cx="1801812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PO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fr-CA" altLang="en-US" sz="3600">
                <a:solidFill>
                  <a:schemeClr val="bg1"/>
                </a:solidFill>
              </a:rPr>
              <a:t> : -3</a:t>
            </a:r>
          </a:p>
        </p:txBody>
      </p:sp>
      <p:sp>
        <p:nvSpPr>
          <p:cNvPr id="58376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Fe: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5651500" y="4005263"/>
            <a:ext cx="19796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CrO</a:t>
            </a:r>
            <a:r>
              <a:rPr lang="en-CA" altLang="en-US" sz="3600" baseline="-25000">
                <a:solidFill>
                  <a:schemeClr val="bg1"/>
                </a:solidFill>
              </a:rPr>
              <a:t>4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8380" name="Oval 12"/>
          <p:cNvSpPr>
            <a:spLocks noChangeArrowheads="1"/>
          </p:cNvSpPr>
          <p:nvPr/>
        </p:nvSpPr>
        <p:spPr bwMode="auto">
          <a:xfrm>
            <a:off x="6948488" y="2205038"/>
            <a:ext cx="10795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8382" name="Rectangle 14"/>
          <p:cNvSpPr>
            <a:spLocks noChangeArrowheads="1"/>
          </p:cNvSpPr>
          <p:nvPr/>
        </p:nvSpPr>
        <p:spPr bwMode="auto">
          <a:xfrm>
            <a:off x="7092950" y="3068638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ou +3</a:t>
            </a:r>
            <a:endParaRPr lang="fr-CA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58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000"/>
                                        <p:tgtEl>
                                          <p:spTgt spid="583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2" grpId="0"/>
      <p:bldP spid="58373" grpId="0" animBg="1"/>
      <p:bldP spid="58374" grpId="0"/>
      <p:bldP spid="58375" grpId="0"/>
      <p:bldP spid="58376" grpId="0"/>
      <p:bldP spid="58377" grpId="0"/>
      <p:bldP spid="58380" grpId="0" animBg="1"/>
      <p:bldP spid="58382" grpId="0"/>
      <p:bldP spid="5838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350"/>
            <a:ext cx="8893175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3000">
                <a:solidFill>
                  <a:schemeClr val="bg1"/>
                </a:solidFill>
              </a:rPr>
              <a:t>Donne la valence de</a:t>
            </a:r>
            <a:r>
              <a:rPr lang="fr-CA" altLang="en-US" sz="3000" b="1">
                <a:solidFill>
                  <a:schemeClr val="bg1"/>
                </a:solidFill>
              </a:rPr>
              <a:t> chaque élément</a:t>
            </a:r>
            <a:r>
              <a:rPr lang="fr-CA" altLang="en-US" sz="3000">
                <a:solidFill>
                  <a:schemeClr val="bg1"/>
                </a:solidFill>
              </a:rPr>
              <a:t> </a:t>
            </a:r>
            <a:r>
              <a:rPr lang="fr-CA" altLang="en-US" sz="3000" b="1">
                <a:solidFill>
                  <a:schemeClr val="bg1"/>
                </a:solidFill>
              </a:rPr>
              <a:t>ou ion polyatomique</a:t>
            </a:r>
            <a:r>
              <a:rPr lang="fr-CA" altLang="en-US" sz="3000">
                <a:solidFill>
                  <a:schemeClr val="bg1"/>
                </a:solidFill>
              </a:rPr>
              <a:t> dans les composés suivants.</a:t>
            </a:r>
          </a:p>
        </p:txBody>
      </p:sp>
      <p:sp>
        <p:nvSpPr>
          <p:cNvPr id="59395" name="Rectangle 3"/>
          <p:cNvSpPr>
            <a:spLocks noChangeArrowheads="1"/>
          </p:cNvSpPr>
          <p:nvPr/>
        </p:nvSpPr>
        <p:spPr bwMode="auto">
          <a:xfrm>
            <a:off x="1692275" y="2060575"/>
            <a:ext cx="19716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q) Fe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r>
              <a:rPr lang="en-CA" altLang="en-US" sz="3600" b="1">
                <a:solidFill>
                  <a:schemeClr val="bg1"/>
                </a:solidFill>
              </a:rPr>
              <a:t>O</a:t>
            </a:r>
            <a:r>
              <a:rPr lang="en-CA" altLang="en-US" sz="3600" b="1" baseline="-25000">
                <a:solidFill>
                  <a:schemeClr val="bg1"/>
                </a:solidFill>
              </a:rPr>
              <a:t>3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9396" name="Rectangle 4"/>
          <p:cNvSpPr>
            <a:spLocks noChangeArrowheads="1"/>
          </p:cNvSpPr>
          <p:nvPr/>
        </p:nvSpPr>
        <p:spPr bwMode="auto">
          <a:xfrm>
            <a:off x="5724525" y="2133600"/>
            <a:ext cx="23860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 b="1">
                <a:solidFill>
                  <a:schemeClr val="bg1"/>
                </a:solidFill>
              </a:rPr>
              <a:t>r) Ca(OH)</a:t>
            </a:r>
            <a:r>
              <a:rPr lang="en-CA" altLang="en-US" sz="3600" b="1" baseline="-25000">
                <a:solidFill>
                  <a:schemeClr val="bg1"/>
                </a:solidFill>
              </a:rPr>
              <a:t>2</a:t>
            </a:r>
            <a:endParaRPr lang="fr-CA" altLang="en-US" sz="3600" b="1" baseline="-25000">
              <a:solidFill>
                <a:schemeClr val="bg1"/>
              </a:solidFill>
            </a:endParaRPr>
          </a:p>
        </p:txBody>
      </p:sp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1547813" y="3213100"/>
            <a:ext cx="19446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Fe : +3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9399" name="Rectangle 7"/>
          <p:cNvSpPr>
            <a:spLocks noChangeArrowheads="1"/>
          </p:cNvSpPr>
          <p:nvPr/>
        </p:nvSpPr>
        <p:spPr bwMode="auto">
          <a:xfrm>
            <a:off x="1547813" y="4149725"/>
            <a:ext cx="1327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</a:t>
            </a:r>
            <a:r>
              <a:rPr lang="fr-CA" altLang="en-US" sz="3600">
                <a:solidFill>
                  <a:schemeClr val="bg1"/>
                </a:solidFill>
              </a:rPr>
              <a:t> : -2</a:t>
            </a:r>
          </a:p>
        </p:txBody>
      </p:sp>
      <p:sp>
        <p:nvSpPr>
          <p:cNvPr id="59400" name="Rectangle 8"/>
          <p:cNvSpPr>
            <a:spLocks noChangeArrowheads="1"/>
          </p:cNvSpPr>
          <p:nvPr/>
        </p:nvSpPr>
        <p:spPr bwMode="auto">
          <a:xfrm>
            <a:off x="5651500" y="3068638"/>
            <a:ext cx="1944688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Ca: +2</a:t>
            </a:r>
            <a:r>
              <a:rPr lang="fr-CA" altLang="en-US" sz="360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9401" name="Rectangle 9"/>
          <p:cNvSpPr>
            <a:spLocks noChangeArrowheads="1"/>
          </p:cNvSpPr>
          <p:nvPr/>
        </p:nvSpPr>
        <p:spPr bwMode="auto">
          <a:xfrm>
            <a:off x="5651500" y="4005263"/>
            <a:ext cx="1657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OH</a:t>
            </a:r>
            <a:r>
              <a:rPr lang="fr-CA" altLang="en-US" sz="3600">
                <a:solidFill>
                  <a:schemeClr val="bg1"/>
                </a:solidFill>
              </a:rPr>
              <a:t> : -1</a:t>
            </a:r>
          </a:p>
        </p:txBody>
      </p:sp>
      <p:sp>
        <p:nvSpPr>
          <p:cNvPr id="59404" name="Oval 12"/>
          <p:cNvSpPr>
            <a:spLocks noChangeArrowheads="1"/>
          </p:cNvSpPr>
          <p:nvPr/>
        </p:nvSpPr>
        <p:spPr bwMode="auto">
          <a:xfrm>
            <a:off x="6948488" y="2133600"/>
            <a:ext cx="863600" cy="647700"/>
          </a:xfrm>
          <a:prstGeom prst="ellipse">
            <a:avLst/>
          </a:prstGeom>
          <a:noFill/>
          <a:ln w="38100">
            <a:solidFill>
              <a:srgbClr val="FFFF00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fr-FR" altLang="en-US"/>
          </a:p>
        </p:txBody>
      </p:sp>
      <p:sp>
        <p:nvSpPr>
          <p:cNvPr id="59406" name="Rectangle 14"/>
          <p:cNvSpPr>
            <a:spLocks noChangeArrowheads="1"/>
          </p:cNvSpPr>
          <p:nvPr/>
        </p:nvSpPr>
        <p:spPr bwMode="auto">
          <a:xfrm>
            <a:off x="3059113" y="3213100"/>
            <a:ext cx="1339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altLang="en-US" sz="3600">
                <a:solidFill>
                  <a:schemeClr val="bg1"/>
                </a:solidFill>
              </a:rPr>
              <a:t>ou +2</a:t>
            </a:r>
            <a:endParaRPr lang="fr-CA" altLang="en-US" sz="360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9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594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59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594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  <p:bldP spid="59396" grpId="0"/>
      <p:bldP spid="59398" grpId="0"/>
      <p:bldP spid="59399" grpId="0"/>
      <p:bldP spid="59400" grpId="0"/>
      <p:bldP spid="59401" grpId="0"/>
      <p:bldP spid="59404" grpId="0" animBg="1"/>
      <p:bldP spid="59406" grpId="0"/>
      <p:bldP spid="59406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420888"/>
            <a:ext cx="8229600" cy="1143000"/>
          </a:xfrm>
        </p:spPr>
        <p:txBody>
          <a:bodyPr/>
          <a:lstStyle/>
          <a:p>
            <a:r>
              <a:rPr lang="en-US" b="1" dirty="0" smtClean="0">
                <a:solidFill>
                  <a:schemeClr val="bg1"/>
                </a:solidFill>
              </a:rPr>
              <a:t>Fin de la correction</a:t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Notes : Comment </a:t>
            </a:r>
            <a:r>
              <a:rPr lang="en-US" b="1" dirty="0" err="1" smtClean="0">
                <a:solidFill>
                  <a:schemeClr val="bg1"/>
                </a:solidFill>
              </a:rPr>
              <a:t>écrire</a:t>
            </a:r>
            <a:r>
              <a:rPr lang="en-US" b="1" dirty="0" smtClean="0">
                <a:solidFill>
                  <a:schemeClr val="bg1"/>
                </a:solidFill>
              </a:rPr>
              <a:t> des </a:t>
            </a:r>
            <a:r>
              <a:rPr lang="en-US" b="1" dirty="0" err="1" smtClean="0">
                <a:solidFill>
                  <a:schemeClr val="bg1"/>
                </a:solidFill>
              </a:rPr>
              <a:t>formules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chimiques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76702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/>
          <a:lstStyle/>
          <a:p>
            <a:pPr eaLnBrk="1" hangingPunct="1"/>
            <a:r>
              <a:rPr lang="fr-CA" altLang="en-US" sz="4000" b="1" u="sng">
                <a:solidFill>
                  <a:srgbClr val="FFFFCC"/>
                </a:solidFill>
              </a:rPr>
              <a:t>Écriture des  formules chimiques (page 99)</a:t>
            </a:r>
            <a:br>
              <a:rPr lang="fr-CA" altLang="en-US" sz="4000" b="1" u="sng">
                <a:solidFill>
                  <a:srgbClr val="FFFFCC"/>
                </a:solidFill>
              </a:rPr>
            </a:br>
            <a:endParaRPr lang="fr-CA" altLang="en-US" sz="4000" b="1" u="sng">
              <a:solidFill>
                <a:srgbClr val="FFFFCC"/>
              </a:solidFill>
            </a:endParaRP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fr-CA" altLang="en-US">
                <a:solidFill>
                  <a:srgbClr val="FFFFCC"/>
                </a:solidFill>
              </a:rPr>
              <a:t>Il est possible d’écrire la formule chimique d’un composé si l’on connaît les ___________     _____________ des éléments ou des _____  _____________ qui le compose.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971550" y="2565400"/>
            <a:ext cx="216058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nombres   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3995738" y="2565400"/>
            <a:ext cx="25209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d’oxydation   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995738" y="3068638"/>
            <a:ext cx="12239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ions   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5435600" y="3068638"/>
            <a:ext cx="309721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3200" b="1" i="1">
                <a:solidFill>
                  <a:srgbClr val="FFFF00"/>
                </a:solidFill>
              </a:rPr>
              <a:t>polyatomiques</a:t>
            </a:r>
            <a:endParaRPr lang="fr-CA" altLang="en-US" sz="3200" b="1" i="1" baseline="-250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altLang="en-US" sz="4000" b="1" u="sng">
                <a:solidFill>
                  <a:srgbClr val="FFFFCC"/>
                </a:solidFill>
              </a:rPr>
              <a:t>Méthode pour trouver la formule d’un composé </a:t>
            </a:r>
            <a:br>
              <a:rPr lang="fr-CA" altLang="en-US" sz="4000" b="1" u="sng">
                <a:solidFill>
                  <a:srgbClr val="FFFFCC"/>
                </a:solidFill>
              </a:rPr>
            </a:br>
            <a:endParaRPr lang="fr-CA" altLang="en-US" sz="4000" b="1" u="sng">
              <a:solidFill>
                <a:srgbClr val="FFFFCC"/>
              </a:solidFill>
            </a:endParaRP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fr-CA" altLang="en-US" sz="2800" b="1">
                <a:solidFill>
                  <a:srgbClr val="FFFFCC"/>
                </a:solidFill>
              </a:rPr>
              <a:t>Écris les symboles des éléments avec leur nombre d’oxydation en plaçant le cation en  premier.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fr-CA" altLang="en-US" sz="2800" b="1">
                <a:solidFill>
                  <a:srgbClr val="FFFFCC"/>
                </a:solidFill>
              </a:rPr>
              <a:t>Trouves le plus petit rapport entre les nombres d’oxydation en négligeant les signes + et –.</a:t>
            </a:r>
          </a:p>
          <a:p>
            <a:pPr marL="609600" indent="-609600" eaLnBrk="1" hangingPunct="1">
              <a:lnSpc>
                <a:spcPct val="90000"/>
              </a:lnSpc>
              <a:buFontTx/>
              <a:buAutoNum type="arabicPeriod"/>
            </a:pPr>
            <a:r>
              <a:rPr lang="fr-CA" altLang="en-US" sz="2800" b="1">
                <a:solidFill>
                  <a:srgbClr val="FFFFCC"/>
                </a:solidFill>
              </a:rPr>
              <a:t>Places le nombre d’oxydation du premier élément (</a:t>
            </a:r>
            <a:r>
              <a:rPr lang="fr-CA" altLang="en-US" sz="2800" i="1">
                <a:solidFill>
                  <a:srgbClr val="FFFFCC"/>
                </a:solidFill>
              </a:rPr>
              <a:t>ou le chiffre réduit que tu as obtenu lorsque tu as trouvé le plus petit rapport</a:t>
            </a:r>
            <a:r>
              <a:rPr lang="fr-CA" altLang="en-US" sz="2800" b="1">
                <a:solidFill>
                  <a:srgbClr val="FFFFCC"/>
                </a:solidFill>
              </a:rPr>
              <a:t>) comme indice du deuxième élément et vice-versa. (On n’écrit pas l’indice 1)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3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altLang="en-US" sz="3200" b="1">
                <a:solidFill>
                  <a:srgbClr val="FFFFCC"/>
                </a:solidFill>
              </a:rPr>
              <a:t>Écris les symboles des éléments avec leur nombre d’oxydation en plaçant le cation en  premier.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5651500" y="242093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Al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+3 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2268538" y="2420938"/>
            <a:ext cx="1728787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O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-2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09289 0.05324 C 0.11233 0.06527 0.1415 0.07199 0.17171 0.07199 C 0.20643 0.07199 0.23403 0.06527 0.25348 0.05324 L 0.34653 4.07407E-6 " pathEditMode="relative" rAng="0" ptsTypes="FffFF">
                                      <p:cBhvr>
                                        <p:cTn id="16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35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4.44444E-6 L -0.0934 -0.04283 C -0.11475 -0.05255 -0.14635 -0.05787 -0.17951 -0.05787 C -0.21736 -0.05787 -0.24739 -0.05255 -0.26875 -0.04283 L -0.36996 4.44444E-6 " pathEditMode="relative" rAng="0" ptsTypes="FffFF">
                                      <p:cBhvr>
                                        <p:cTn id="18" dur="2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6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  <p:bldP spid="17412" grpId="1"/>
      <p:bldP spid="17413" grpId="0"/>
      <p:bldP spid="17413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1295400"/>
          </a:xfrm>
        </p:spPr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rgbClr val="FFFFCC"/>
                </a:solidFill>
              </a:rPr>
              <a:t>Trouve le plus petit rapport entre les nombres d’oxydation en négligeant les signes + et –.</a:t>
            </a:r>
            <a:br>
              <a:rPr lang="fr-CA" altLang="en-US" sz="3200" b="1">
                <a:solidFill>
                  <a:srgbClr val="FFFFCC"/>
                </a:solidFill>
              </a:rPr>
            </a:br>
            <a:endParaRPr lang="fr-CA" altLang="en-US" sz="3200" b="1">
              <a:solidFill>
                <a:srgbClr val="FFFFCC"/>
              </a:solidFill>
            </a:endParaRP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Al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+3 </a:t>
            </a: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5292725" y="2420938"/>
            <a:ext cx="17287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O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-2 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6227763" y="2708275"/>
            <a:ext cx="1512887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2 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2843213" y="2636838"/>
            <a:ext cx="165735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3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0.03143 0.2236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3" y="1118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11111E-6 L -0.13385 0.21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01" y="10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8" grpId="1"/>
      <p:bldP spid="18439" grpId="0"/>
      <p:bldP spid="18439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36613"/>
            <a:ext cx="8713788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2800" b="1">
                <a:solidFill>
                  <a:srgbClr val="FFFFCC"/>
                </a:solidFill>
              </a:rPr>
              <a:t>Places le nombre d’oxydation du premier élément (</a:t>
            </a:r>
            <a:r>
              <a:rPr lang="fr-CA" altLang="en-US" sz="2800" i="1">
                <a:solidFill>
                  <a:srgbClr val="FFFFCC"/>
                </a:solidFill>
              </a:rPr>
              <a:t>ou le chiffre réduit que tu as obtenu lorsque tu as trouvé le plus petit rapport</a:t>
            </a:r>
            <a:r>
              <a:rPr lang="fr-CA" altLang="en-US" sz="2800" b="1">
                <a:solidFill>
                  <a:srgbClr val="FFFFCC"/>
                </a:solidFill>
              </a:rPr>
              <a:t>) comme indice du deuxième élément et vice-versa. </a:t>
            </a:r>
            <a:br>
              <a:rPr lang="fr-CA" altLang="en-US" sz="2800" b="1">
                <a:solidFill>
                  <a:srgbClr val="FFFFCC"/>
                </a:solidFill>
              </a:rPr>
            </a:br>
            <a:r>
              <a:rPr lang="fr-CA" altLang="en-US" sz="2400" b="1" i="1">
                <a:solidFill>
                  <a:srgbClr val="FFFFCC"/>
                </a:solidFill>
              </a:rPr>
              <a:t>(On n’écrit pas l’indice 1)</a:t>
            </a:r>
            <a:br>
              <a:rPr lang="fr-CA" altLang="en-US" sz="2400" b="1" i="1">
                <a:solidFill>
                  <a:srgbClr val="FFFFCC"/>
                </a:solidFill>
              </a:rPr>
            </a:br>
            <a:endParaRPr lang="fr-CA" altLang="en-US" sz="2400" b="1" i="1">
              <a:solidFill>
                <a:srgbClr val="FFFFCC"/>
              </a:solidFill>
            </a:endParaRP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Al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5292725" y="2349500"/>
            <a:ext cx="1728788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O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4643438" y="4005263"/>
            <a:ext cx="64928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2 </a:t>
            </a:r>
          </a:p>
        </p:txBody>
      </p:sp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3059113" y="4005263"/>
            <a:ext cx="72072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3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11025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3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33333E-6 L -0.16545 -0.0025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81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15746 -0.1439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65" y="-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12986 -0.1439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493" y="-7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19461" grpId="0"/>
      <p:bldP spid="19462" grpId="0"/>
      <p:bldP spid="1946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503237"/>
          </a:xfrm>
        </p:spPr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rgbClr val="FFFFCC"/>
                </a:solidFill>
              </a:rPr>
              <a:t>Vérification…</a:t>
            </a:r>
            <a:br>
              <a:rPr lang="fr-CA" altLang="en-US" sz="3200" b="1">
                <a:solidFill>
                  <a:srgbClr val="FFFFCC"/>
                </a:solidFill>
              </a:rPr>
            </a:br>
            <a:endParaRPr lang="fr-CA" altLang="en-US" sz="3200" b="1">
              <a:solidFill>
                <a:srgbClr val="FFFFCC"/>
              </a:solidFill>
            </a:endParaRP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1763713" y="263683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Al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+3 </a:t>
            </a:r>
          </a:p>
        </p:txBody>
      </p:sp>
      <p:sp>
        <p:nvSpPr>
          <p:cNvPr id="31749" name="Text Box 5"/>
          <p:cNvSpPr txBox="1">
            <a:spLocks noChangeArrowheads="1"/>
          </p:cNvSpPr>
          <p:nvPr/>
        </p:nvSpPr>
        <p:spPr bwMode="auto">
          <a:xfrm>
            <a:off x="5148263" y="2708275"/>
            <a:ext cx="1728787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O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-2 </a:t>
            </a:r>
          </a:p>
        </p:txBody>
      </p:sp>
      <p:sp>
        <p:nvSpPr>
          <p:cNvPr id="31752" name="Text Box 8"/>
          <p:cNvSpPr txBox="1">
            <a:spLocks noChangeArrowheads="1"/>
          </p:cNvSpPr>
          <p:nvPr/>
        </p:nvSpPr>
        <p:spPr bwMode="auto">
          <a:xfrm>
            <a:off x="1619250" y="3644900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u="sng">
                <a:solidFill>
                  <a:srgbClr val="FFFF00"/>
                </a:solidFill>
              </a:rPr>
              <a:t>x 2</a:t>
            </a:r>
            <a:endParaRPr lang="fr-CA" altLang="en-US" sz="7200" b="1" i="1" u="sng" baseline="30000">
              <a:solidFill>
                <a:srgbClr val="FFFF00"/>
              </a:solidFill>
            </a:endParaRPr>
          </a:p>
        </p:txBody>
      </p:sp>
      <p:sp>
        <p:nvSpPr>
          <p:cNvPr id="31753" name="Text Box 9"/>
          <p:cNvSpPr txBox="1">
            <a:spLocks noChangeArrowheads="1"/>
          </p:cNvSpPr>
          <p:nvPr/>
        </p:nvSpPr>
        <p:spPr bwMode="auto">
          <a:xfrm>
            <a:off x="5148263" y="3789363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u="sng">
                <a:solidFill>
                  <a:srgbClr val="FFFF00"/>
                </a:solidFill>
              </a:rPr>
              <a:t>x 3</a:t>
            </a:r>
            <a:endParaRPr lang="fr-CA" altLang="en-US" sz="7200" b="1" i="1" u="sng" baseline="30000">
              <a:solidFill>
                <a:srgbClr val="FFFF00"/>
              </a:solidFill>
            </a:endParaRPr>
          </a:p>
        </p:txBody>
      </p:sp>
      <p:sp>
        <p:nvSpPr>
          <p:cNvPr id="48136" name="Text Box 11"/>
          <p:cNvSpPr txBox="1">
            <a:spLocks noChangeArrowheads="1"/>
          </p:cNvSpPr>
          <p:nvPr/>
        </p:nvSpPr>
        <p:spPr bwMode="auto">
          <a:xfrm>
            <a:off x="3203575" y="1196975"/>
            <a:ext cx="273685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Al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2</a:t>
            </a:r>
            <a:r>
              <a:rPr lang="fr-CA" altLang="en-US" sz="7200" b="1" i="1">
                <a:solidFill>
                  <a:srgbClr val="FFFF00"/>
                </a:solidFill>
              </a:rPr>
              <a:t>O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3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1756" name="Text Box 12"/>
          <p:cNvSpPr txBox="1">
            <a:spLocks noChangeArrowheads="1"/>
          </p:cNvSpPr>
          <p:nvPr/>
        </p:nvSpPr>
        <p:spPr bwMode="auto">
          <a:xfrm>
            <a:off x="1692275" y="515778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+6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  <p:sp>
        <p:nvSpPr>
          <p:cNvPr id="31757" name="Text Box 13"/>
          <p:cNvSpPr txBox="1">
            <a:spLocks noChangeArrowheads="1"/>
          </p:cNvSpPr>
          <p:nvPr/>
        </p:nvSpPr>
        <p:spPr bwMode="auto">
          <a:xfrm>
            <a:off x="5364163" y="515778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-6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  <p:sp>
        <p:nvSpPr>
          <p:cNvPr id="31758" name="Text Box 14"/>
          <p:cNvSpPr txBox="1">
            <a:spLocks noChangeArrowheads="1"/>
          </p:cNvSpPr>
          <p:nvPr/>
        </p:nvSpPr>
        <p:spPr bwMode="auto">
          <a:xfrm>
            <a:off x="4787900" y="5229225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=0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000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0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09445 -0.0025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-13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17327 0.0078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/>
      <p:bldP spid="31749" grpId="0"/>
      <p:bldP spid="31752" grpId="0"/>
      <p:bldP spid="31753" grpId="0"/>
      <p:bldP spid="31756" grpId="0"/>
      <p:bldP spid="31756" grpId="1"/>
      <p:bldP spid="31757" grpId="0"/>
      <p:bldP spid="31757" grpId="1"/>
      <p:bldP spid="31758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fr-CA" altLang="en-US" sz="3200" b="1">
                <a:solidFill>
                  <a:srgbClr val="FFFFCC"/>
                </a:solidFill>
              </a:rPr>
              <a:t>Écris les symboles des éléments avec leur nombre d’oxydation en plaçant le cation en  premier.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5651500" y="2420938"/>
            <a:ext cx="2233613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Pb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+4 </a:t>
            </a:r>
          </a:p>
        </p:txBody>
      </p:sp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547813" y="2420938"/>
            <a:ext cx="2449512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CO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3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-2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7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07407E-6 L 0.09289 0.05324 C 0.11233 0.06527 0.1415 0.07199 0.17171 0.07199 C 0.20643 0.07199 0.23403 0.06527 0.25348 0.05324 L 0.34653 4.07407E-6 " pathEditMode="relative" rAng="0" ptsTypes="FffFF">
                                      <p:cBhvr>
                                        <p:cTn id="16" dur="2000" fill="hold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26" y="358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99 4.44444E-6 L -0.0934 -0.04283 C -0.11475 -0.05255 -0.14635 -0.05787 -0.17951 -0.05787 C -0.21736 -0.05787 -0.24739 -0.05255 -0.26875 -0.04283 L -0.36996 4.44444E-6 " pathEditMode="relative" rAng="0" ptsTypes="FffFF">
                                      <p:cBhvr>
                                        <p:cTn id="18" dur="2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06" y="-2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2" grpId="1"/>
      <p:bldP spid="27653" grpId="0"/>
      <p:bldP spid="27653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1295400"/>
          </a:xfrm>
        </p:spPr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rgbClr val="FFFFCC"/>
                </a:solidFill>
              </a:rPr>
              <a:t>Trouve le plus petit rapport entre les nombres d’oxydation en négligeant les signes + et –.</a:t>
            </a:r>
            <a:br>
              <a:rPr lang="fr-CA" altLang="en-US" sz="3200" b="1">
                <a:solidFill>
                  <a:srgbClr val="FFFFCC"/>
                </a:solidFill>
              </a:rPr>
            </a:br>
            <a:endParaRPr lang="fr-CA" altLang="en-US" sz="3200" b="1">
              <a:solidFill>
                <a:srgbClr val="FFFFCC"/>
              </a:solidFill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22320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Pb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+4 </a:t>
            </a:r>
          </a:p>
        </p:txBody>
      </p:sp>
      <p:sp>
        <p:nvSpPr>
          <p:cNvPr id="50181" name="Text Box 5"/>
          <p:cNvSpPr txBox="1">
            <a:spLocks noChangeArrowheads="1"/>
          </p:cNvSpPr>
          <p:nvPr/>
        </p:nvSpPr>
        <p:spPr bwMode="auto">
          <a:xfrm>
            <a:off x="5292725" y="2420938"/>
            <a:ext cx="2592388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CO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3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-2 </a:t>
            </a:r>
          </a:p>
        </p:txBody>
      </p:sp>
      <p:sp>
        <p:nvSpPr>
          <p:cNvPr id="28678" name="Text Box 6"/>
          <p:cNvSpPr txBox="1">
            <a:spLocks noChangeArrowheads="1"/>
          </p:cNvSpPr>
          <p:nvPr/>
        </p:nvSpPr>
        <p:spPr bwMode="auto">
          <a:xfrm>
            <a:off x="7235825" y="2708275"/>
            <a:ext cx="720725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2 </a:t>
            </a:r>
          </a:p>
        </p:txBody>
      </p:sp>
      <p:sp>
        <p:nvSpPr>
          <p:cNvPr id="28679" name="Text Box 7"/>
          <p:cNvSpPr txBox="1">
            <a:spLocks noChangeArrowheads="1"/>
          </p:cNvSpPr>
          <p:nvPr/>
        </p:nvSpPr>
        <p:spPr bwMode="auto">
          <a:xfrm>
            <a:off x="3059113" y="2636838"/>
            <a:ext cx="576262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4 </a:t>
            </a:r>
          </a:p>
        </p:txBody>
      </p:sp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5364163" y="4437063"/>
            <a:ext cx="647700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1 </a:t>
            </a:r>
          </a:p>
        </p:txBody>
      </p:sp>
      <p:sp>
        <p:nvSpPr>
          <p:cNvPr id="28681" name="Text Box 9"/>
          <p:cNvSpPr txBox="1">
            <a:spLocks noChangeArrowheads="1"/>
          </p:cNvSpPr>
          <p:nvPr/>
        </p:nvSpPr>
        <p:spPr bwMode="auto">
          <a:xfrm>
            <a:off x="3779838" y="4508500"/>
            <a:ext cx="1079500" cy="82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18 0.0074 L 0.10642 0.272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1326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1.85185E-6 L -0.22447 0.2476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233" y="12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2.22222E-6 0.115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5764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6 L 0.00399 0.1291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1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8" grpId="0"/>
      <p:bldP spid="28678" grpId="1"/>
      <p:bldP spid="28679" grpId="0"/>
      <p:bldP spid="28679" grpId="1"/>
      <p:bldP spid="28680" grpId="0"/>
      <p:bldP spid="28680" grpId="1"/>
      <p:bldP spid="28681" grpId="0"/>
      <p:bldP spid="28681" grpId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836613"/>
            <a:ext cx="8713788" cy="1143000"/>
          </a:xfrm>
        </p:spPr>
        <p:txBody>
          <a:bodyPr/>
          <a:lstStyle/>
          <a:p>
            <a:pPr marL="838200" indent="-838200" eaLnBrk="1" hangingPunct="1"/>
            <a:r>
              <a:rPr lang="fr-CA" altLang="en-US" sz="2800" b="1">
                <a:solidFill>
                  <a:srgbClr val="FFFFCC"/>
                </a:solidFill>
              </a:rPr>
              <a:t>Places le nombre d’oxydation du premier élément (</a:t>
            </a:r>
            <a:r>
              <a:rPr lang="fr-CA" altLang="en-US" sz="2800" i="1">
                <a:solidFill>
                  <a:srgbClr val="FFFFCC"/>
                </a:solidFill>
              </a:rPr>
              <a:t>ou le chiffre réduit que tu as obtenu lorsque tu as trouvé le plus petit rapport</a:t>
            </a:r>
            <a:r>
              <a:rPr lang="fr-CA" altLang="en-US" sz="2800" b="1">
                <a:solidFill>
                  <a:srgbClr val="FFFFCC"/>
                </a:solidFill>
              </a:rPr>
              <a:t>) comme indice du deuxième élément et vice-versa. </a:t>
            </a:r>
            <a:br>
              <a:rPr lang="fr-CA" altLang="en-US" sz="2800" b="1">
                <a:solidFill>
                  <a:srgbClr val="FFFFCC"/>
                </a:solidFill>
              </a:rPr>
            </a:br>
            <a:r>
              <a:rPr lang="fr-CA" altLang="en-US" sz="2400" b="1" i="1">
                <a:solidFill>
                  <a:srgbClr val="FFFFCC"/>
                </a:solidFill>
              </a:rPr>
              <a:t>(On n’écrit pas l’indice 1)</a:t>
            </a:r>
            <a:br>
              <a:rPr lang="fr-CA" altLang="en-US" sz="2400" b="1" i="1">
                <a:solidFill>
                  <a:srgbClr val="FFFFCC"/>
                </a:solidFill>
              </a:rPr>
            </a:br>
            <a:endParaRPr lang="fr-CA" altLang="en-US" sz="2400" b="1" i="1">
              <a:solidFill>
                <a:srgbClr val="FFFFCC"/>
              </a:solidFill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1547813" y="2349500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Pb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5292725" y="2349500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CO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4643438" y="4005263"/>
            <a:ext cx="649287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1 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059113" y="4005263"/>
            <a:ext cx="720725" cy="823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baseline="30000">
                <a:solidFill>
                  <a:srgbClr val="FFFF00"/>
                </a:solidFill>
              </a:rPr>
              <a:t>2 </a:t>
            </a:r>
          </a:p>
        </p:txBody>
      </p:sp>
      <p:sp>
        <p:nvSpPr>
          <p:cNvPr id="29704" name="Text Box 8"/>
          <p:cNvSpPr txBox="1">
            <a:spLocks noChangeArrowheads="1"/>
          </p:cNvSpPr>
          <p:nvPr/>
        </p:nvSpPr>
        <p:spPr bwMode="auto">
          <a:xfrm>
            <a:off x="3708400" y="2349500"/>
            <a:ext cx="2735263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>
                <a:solidFill>
                  <a:srgbClr val="FFFF00"/>
                </a:solidFill>
              </a:rPr>
              <a:t>(      )</a:t>
            </a:r>
            <a:r>
              <a:rPr lang="fr-CA" altLang="en-US" sz="7200" b="1" baseline="30000">
                <a:solidFill>
                  <a:srgbClr val="FFFF00"/>
                </a:solidFill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33333E-6 L 0.10243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122" y="-13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14965 -0.0027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83" y="-1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64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2993 -0.1335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" y="-6690"/>
                                    </p:animMotion>
                                  </p:childTnLst>
                                </p:cTn>
                              </p:par>
                              <p:par>
                                <p:cTn id="12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-0.10625 -0.1544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13" y="-7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  <p:bldP spid="29701" grpId="0"/>
      <p:bldP spid="29702" grpId="0"/>
      <p:bldP spid="29702" grpId="1"/>
      <p:bldP spid="29703" grpId="0"/>
      <p:bldP spid="2970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04813"/>
            <a:ext cx="8229600" cy="503237"/>
          </a:xfrm>
        </p:spPr>
        <p:txBody>
          <a:bodyPr/>
          <a:lstStyle/>
          <a:p>
            <a:pPr marL="838200" indent="-838200" eaLnBrk="1" hangingPunct="1"/>
            <a:r>
              <a:rPr lang="fr-CA" altLang="en-US" sz="3200" b="1">
                <a:solidFill>
                  <a:srgbClr val="FFFFCC"/>
                </a:solidFill>
              </a:rPr>
              <a:t>Vérification…</a:t>
            </a:r>
            <a:br>
              <a:rPr lang="fr-CA" altLang="en-US" sz="3200" b="1">
                <a:solidFill>
                  <a:srgbClr val="FFFFCC"/>
                </a:solidFill>
              </a:rPr>
            </a:br>
            <a:endParaRPr lang="fr-CA" altLang="en-US" sz="3200" b="1">
              <a:solidFill>
                <a:srgbClr val="FFFFCC"/>
              </a:solidFill>
            </a:endParaRP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fr-FR" altLang="en-US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763713" y="2636838"/>
            <a:ext cx="22320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Pb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+4 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5148263" y="2708275"/>
            <a:ext cx="2519362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CO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3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-2 </a:t>
            </a:r>
          </a:p>
        </p:txBody>
      </p:sp>
      <p:sp>
        <p:nvSpPr>
          <p:cNvPr id="33798" name="Text Box 6"/>
          <p:cNvSpPr txBox="1">
            <a:spLocks noChangeArrowheads="1"/>
          </p:cNvSpPr>
          <p:nvPr/>
        </p:nvSpPr>
        <p:spPr bwMode="auto">
          <a:xfrm>
            <a:off x="2195513" y="3644900"/>
            <a:ext cx="2016125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u="sng">
                <a:solidFill>
                  <a:srgbClr val="FFFF00"/>
                </a:solidFill>
              </a:rPr>
              <a:t>x 1</a:t>
            </a:r>
            <a:endParaRPr lang="fr-CA" altLang="en-US" sz="7200" b="1" i="1" u="sng" baseline="30000">
              <a:solidFill>
                <a:srgbClr val="FFFF00"/>
              </a:solidFill>
            </a:endParaRPr>
          </a:p>
        </p:txBody>
      </p:sp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5651500" y="371633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 u="sng">
                <a:solidFill>
                  <a:srgbClr val="FFFF00"/>
                </a:solidFill>
              </a:rPr>
              <a:t>x 2</a:t>
            </a:r>
            <a:endParaRPr lang="fr-CA" altLang="en-US" sz="7200" b="1" i="1" u="sng" baseline="30000">
              <a:solidFill>
                <a:srgbClr val="FFFF00"/>
              </a:solidFill>
            </a:endParaRPr>
          </a:p>
        </p:txBody>
      </p:sp>
      <p:sp>
        <p:nvSpPr>
          <p:cNvPr id="52232" name="Text Box 8"/>
          <p:cNvSpPr txBox="1">
            <a:spLocks noChangeArrowheads="1"/>
          </p:cNvSpPr>
          <p:nvPr/>
        </p:nvSpPr>
        <p:spPr bwMode="auto">
          <a:xfrm>
            <a:off x="2700338" y="1196975"/>
            <a:ext cx="403225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Pb(CO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3</a:t>
            </a:r>
            <a:r>
              <a:rPr lang="fr-CA" altLang="en-US" sz="7200" b="1" i="1">
                <a:solidFill>
                  <a:srgbClr val="FFFF00"/>
                </a:solidFill>
              </a:rPr>
              <a:t>)</a:t>
            </a:r>
            <a:r>
              <a:rPr lang="fr-CA" altLang="en-US" sz="7200" b="1" i="1" baseline="-25000">
                <a:solidFill>
                  <a:srgbClr val="FFFF00"/>
                </a:solidFill>
              </a:rPr>
              <a:t>2</a:t>
            </a:r>
            <a:r>
              <a:rPr lang="fr-CA" altLang="en-US" sz="7200" b="1" i="1" baseline="30000">
                <a:solidFill>
                  <a:srgbClr val="FFFF00"/>
                </a:solidFill>
              </a:rPr>
              <a:t> </a:t>
            </a:r>
          </a:p>
        </p:txBody>
      </p:sp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1692275" y="515778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+4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  <p:sp>
        <p:nvSpPr>
          <p:cNvPr id="33802" name="Text Box 10"/>
          <p:cNvSpPr txBox="1">
            <a:spLocks noChangeArrowheads="1"/>
          </p:cNvSpPr>
          <p:nvPr/>
        </p:nvSpPr>
        <p:spPr bwMode="auto">
          <a:xfrm>
            <a:off x="5364163" y="515778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-4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  <p:sp>
        <p:nvSpPr>
          <p:cNvPr id="33803" name="Text Box 11"/>
          <p:cNvSpPr txBox="1">
            <a:spLocks noChangeArrowheads="1"/>
          </p:cNvSpPr>
          <p:nvPr/>
        </p:nvSpPr>
        <p:spPr bwMode="auto">
          <a:xfrm>
            <a:off x="4787900" y="5157788"/>
            <a:ext cx="20161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fr-CA" altLang="en-US" sz="7200" b="1" i="1">
                <a:solidFill>
                  <a:srgbClr val="FFFF00"/>
                </a:solidFill>
              </a:rPr>
              <a:t>=0</a:t>
            </a:r>
            <a:endParaRPr lang="fr-CA" altLang="en-US" sz="7200" b="1" i="1" baseline="3000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1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1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7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1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1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09445 -0.0025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22" y="-13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59259E-6 L -0.17327 0.00787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63" y="3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5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/>
      <p:bldP spid="33797" grpId="0"/>
      <p:bldP spid="33798" grpId="0"/>
      <p:bldP spid="33799" grpId="0"/>
      <p:bldP spid="33801" grpId="0"/>
      <p:bldP spid="33801" grpId="1"/>
      <p:bldP spid="33802" grpId="0"/>
      <p:bldP spid="33802" grpId="1"/>
      <p:bldP spid="3380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9600" cy="52181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fr-CA" altLang="en-US" sz="2800" b="1" u="sng">
                <a:solidFill>
                  <a:srgbClr val="FFFFCC"/>
                </a:solidFill>
              </a:rPr>
              <a:t>Exemple :			potassium et oxygène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fr-CA" altLang="en-US" sz="4400" b="1">
              <a:solidFill>
                <a:srgbClr val="FFFFCC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Étape</a:t>
            </a:r>
            <a:r>
              <a:rPr lang="en-CA" altLang="en-US" sz="4400" b="1">
                <a:solidFill>
                  <a:srgbClr val="FFFFCC"/>
                </a:solidFill>
              </a:rPr>
              <a:t> 1		K</a:t>
            </a:r>
            <a:r>
              <a:rPr lang="en-CA" altLang="en-US" sz="4400" b="1" baseline="30000">
                <a:solidFill>
                  <a:srgbClr val="FFFFCC"/>
                </a:solidFill>
              </a:rPr>
              <a:t>+1</a:t>
            </a:r>
            <a:r>
              <a:rPr lang="en-CA" altLang="en-US" sz="4400" b="1">
                <a:solidFill>
                  <a:srgbClr val="FFFFCC"/>
                </a:solidFill>
              </a:rPr>
              <a:t>    		 O</a:t>
            </a:r>
            <a:r>
              <a:rPr lang="en-CA" altLang="en-US" sz="4400" b="1" baseline="30000">
                <a:solidFill>
                  <a:srgbClr val="FFFFCC"/>
                </a:solidFill>
              </a:rPr>
              <a:t>-2</a:t>
            </a:r>
            <a:r>
              <a:rPr lang="en-CA" altLang="en-US" sz="4400" b="1">
                <a:solidFill>
                  <a:srgbClr val="FFFFCC"/>
                </a:solidFill>
              </a:rPr>
              <a:t>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Étape 2			1     :     2			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Étape 3				K</a:t>
            </a:r>
            <a:r>
              <a:rPr lang="fr-CA" altLang="en-US" sz="4400" b="1" baseline="-25000">
                <a:solidFill>
                  <a:srgbClr val="FFFFCC"/>
                </a:solidFill>
              </a:rPr>
              <a:t>2</a:t>
            </a:r>
            <a:r>
              <a:rPr lang="fr-CA" altLang="en-US" sz="4400" b="1">
                <a:solidFill>
                  <a:srgbClr val="FFFFCC"/>
                </a:solidFill>
              </a:rPr>
              <a:t>O					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288" y="333375"/>
            <a:ext cx="8229600" cy="572135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fr-CA" altLang="en-US" b="1" u="sng">
                <a:solidFill>
                  <a:srgbClr val="FFFFCC"/>
                </a:solidFill>
              </a:rPr>
              <a:t>Exemples :	soufre et magnésium	</a:t>
            </a:r>
          </a:p>
          <a:p>
            <a:pPr eaLnBrk="1" hangingPunct="1"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Étape</a:t>
            </a:r>
            <a:r>
              <a:rPr lang="en-CA" altLang="en-US" sz="4400" b="1">
                <a:solidFill>
                  <a:srgbClr val="FFFFCC"/>
                </a:solidFill>
              </a:rPr>
              <a:t> 1		Mg</a:t>
            </a:r>
            <a:r>
              <a:rPr lang="en-CA" altLang="en-US" sz="4400" b="1" baseline="30000">
                <a:solidFill>
                  <a:srgbClr val="FFFFCC"/>
                </a:solidFill>
              </a:rPr>
              <a:t>+2</a:t>
            </a:r>
            <a:r>
              <a:rPr lang="en-CA" altLang="en-US" sz="4400" b="1">
                <a:solidFill>
                  <a:srgbClr val="FFFFCC"/>
                </a:solidFill>
              </a:rPr>
              <a:t>     S</a:t>
            </a:r>
            <a:r>
              <a:rPr lang="en-CA" altLang="en-US" sz="4400" b="1" baseline="30000">
                <a:solidFill>
                  <a:srgbClr val="FFFFCC"/>
                </a:solidFill>
              </a:rPr>
              <a:t>-2</a:t>
            </a:r>
            <a:endParaRPr lang="fr-CA" altLang="en-US" sz="4400" b="1" baseline="30000">
              <a:solidFill>
                <a:srgbClr val="FFFFCC"/>
              </a:solidFill>
            </a:endParaRPr>
          </a:p>
          <a:p>
            <a:pPr eaLnBrk="1" hangingPunct="1">
              <a:buFontTx/>
              <a:buNone/>
            </a:pPr>
            <a:endParaRPr lang="fr-CA" altLang="en-US" sz="4400" b="1">
              <a:solidFill>
                <a:srgbClr val="FFFFCC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Étape 2		2    :   	2</a:t>
            </a:r>
          </a:p>
          <a:p>
            <a:pPr eaLnBrk="1" hangingPunct="1"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				 </a:t>
            </a:r>
            <a:r>
              <a:rPr lang="fr-FR" altLang="en-US" sz="4400" b="1">
                <a:solidFill>
                  <a:srgbClr val="FFFFCC"/>
                </a:solidFill>
                <a:sym typeface="Wingdings" charset="2"/>
              </a:rPr>
              <a:t></a:t>
            </a:r>
            <a:r>
              <a:rPr lang="fr-CA" altLang="en-US" sz="4400" b="1">
                <a:solidFill>
                  <a:srgbClr val="FFFFCC"/>
                </a:solidFill>
              </a:rPr>
              <a:t> 	 1	: 	1</a:t>
            </a:r>
          </a:p>
          <a:p>
            <a:pPr eaLnBrk="1" hangingPunct="1">
              <a:buFontTx/>
              <a:buNone/>
            </a:pPr>
            <a:endParaRPr lang="fr-CA" altLang="en-US" sz="4400" b="1">
              <a:solidFill>
                <a:srgbClr val="FFFFCC"/>
              </a:solidFill>
            </a:endParaRPr>
          </a:p>
          <a:p>
            <a:pPr eaLnBrk="1" hangingPunct="1">
              <a:buFontTx/>
              <a:buNone/>
            </a:pPr>
            <a:r>
              <a:rPr lang="fr-CA" altLang="en-US" sz="4400" b="1">
                <a:solidFill>
                  <a:srgbClr val="FFFFCC"/>
                </a:solidFill>
              </a:rPr>
              <a:t>Étape 3			MgS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4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48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2048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/>
          <a:lstStyle/>
          <a:p>
            <a:r>
              <a:rPr lang="en-US" b="1" dirty="0" err="1" smtClean="0">
                <a:solidFill>
                  <a:schemeClr val="bg1"/>
                </a:solidFill>
              </a:rPr>
              <a:t>Exercices</a:t>
            </a:r>
            <a:r>
              <a:rPr lang="en-US" b="1" dirty="0" smtClean="0">
                <a:solidFill>
                  <a:schemeClr val="bg1"/>
                </a:solidFill>
              </a:rPr>
              <a:t> de </a:t>
            </a:r>
            <a:r>
              <a:rPr lang="en-US" b="1" dirty="0" err="1" smtClean="0">
                <a:solidFill>
                  <a:schemeClr val="bg1"/>
                </a:solidFill>
              </a:rPr>
              <a:t>pratique</a:t>
            </a:r>
            <a:r>
              <a:rPr lang="en-US" b="1" dirty="0" smtClean="0">
                <a:solidFill>
                  <a:schemeClr val="bg1"/>
                </a:solidFill>
              </a:rPr>
              <a:t/>
            </a:r>
            <a:br>
              <a:rPr lang="en-US" b="1" dirty="0" smtClean="0">
                <a:solidFill>
                  <a:schemeClr val="bg1"/>
                </a:solidFill>
              </a:rPr>
            </a:br>
            <a:r>
              <a:rPr lang="en-US" b="1" dirty="0">
                <a:solidFill>
                  <a:schemeClr val="bg1"/>
                </a:solidFill>
              </a:rPr>
              <a:t/>
            </a:r>
            <a:br>
              <a:rPr lang="en-US" b="1" dirty="0">
                <a:solidFill>
                  <a:schemeClr val="bg1"/>
                </a:solidFill>
              </a:rPr>
            </a:br>
            <a:r>
              <a:rPr lang="en-US" b="1" dirty="0" smtClean="0">
                <a:solidFill>
                  <a:schemeClr val="bg1"/>
                </a:solidFill>
              </a:rPr>
              <a:t>A faire </a:t>
            </a:r>
            <a:r>
              <a:rPr lang="en-US" b="1" dirty="0" err="1" smtClean="0">
                <a:solidFill>
                  <a:schemeClr val="bg1"/>
                </a:solidFill>
              </a:rPr>
              <a:t>sur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une</a:t>
            </a:r>
            <a:r>
              <a:rPr lang="en-US" b="1" dirty="0" smtClean="0">
                <a:solidFill>
                  <a:schemeClr val="bg1"/>
                </a:solidFill>
              </a:rPr>
              <a:t> </a:t>
            </a:r>
            <a:r>
              <a:rPr lang="en-US" b="1" dirty="0" err="1" smtClean="0">
                <a:solidFill>
                  <a:schemeClr val="bg1"/>
                </a:solidFill>
              </a:rPr>
              <a:t>feuille</a:t>
            </a:r>
            <a:r>
              <a:rPr lang="en-US" b="1" dirty="0" smtClean="0">
                <a:solidFill>
                  <a:schemeClr val="bg1"/>
                </a:solidFill>
              </a:rPr>
              <a:t> mobile.</a:t>
            </a:r>
            <a:endParaRPr 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6847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r>
              <a:rPr lang="fr-CA" altLang="en-US" sz="4400" b="1">
                <a:solidFill>
                  <a:schemeClr val="bg1"/>
                </a:solidFill>
              </a:rPr>
              <a:t>On se pratique à écrire des formules chimiques…</a:t>
            </a: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6524625"/>
            <a:ext cx="2124075" cy="3333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251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fr-CA" altLang="en-US" sz="4000">
                <a:solidFill>
                  <a:schemeClr val="bg1"/>
                </a:solidFill>
              </a:rPr>
              <a:t>Écris les formules chimiques des substances formées de ces ions.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755650" y="1700213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Na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OH</a:t>
            </a: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6524625"/>
            <a:ext cx="2124075" cy="3333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755650" y="37163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 </a:t>
            </a:r>
            <a:r>
              <a:rPr lang="fr-CA" altLang="en-US" sz="24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755650" y="4508500"/>
            <a:ext cx="23034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</a:t>
            </a:r>
            <a:r>
              <a:rPr lang="fr-CA" altLang="en-US" sz="3200" b="1" baseline="-25000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altLang="en-US" sz="24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Al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55650" y="5229225"/>
            <a:ext cx="34559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</a:t>
            </a:r>
            <a:r>
              <a:rPr lang="fr-CA" altLang="en-US" sz="3200" b="1" baseline="-25000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COO </a:t>
            </a:r>
            <a:r>
              <a:rPr lang="fr-CA" altLang="en-US" sz="24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755650" y="24209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Ca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OH</a:t>
            </a:r>
          </a:p>
        </p:txBody>
      </p:sp>
      <p:sp>
        <p:nvSpPr>
          <p:cNvPr id="3083" name="Text Box 11"/>
          <p:cNvSpPr txBox="1">
            <a:spLocks noChangeArrowheads="1"/>
          </p:cNvSpPr>
          <p:nvPr/>
        </p:nvSpPr>
        <p:spPr bwMode="auto">
          <a:xfrm>
            <a:off x="755650" y="30686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Al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Cl</a:t>
            </a:r>
          </a:p>
        </p:txBody>
      </p:sp>
      <p:sp>
        <p:nvSpPr>
          <p:cNvPr id="3084" name="Text Box 12"/>
          <p:cNvSpPr txBox="1">
            <a:spLocks noChangeArrowheads="1"/>
          </p:cNvSpPr>
          <p:nvPr/>
        </p:nvSpPr>
        <p:spPr bwMode="auto">
          <a:xfrm>
            <a:off x="5364163" y="1700213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SO</a:t>
            </a:r>
            <a:r>
              <a:rPr lang="fr-CA" altLang="en-US" sz="3200" b="1" baseline="-25000">
                <a:solidFill>
                  <a:srgbClr val="FFFF99"/>
                </a:solidFill>
              </a:rPr>
              <a:t>4</a:t>
            </a:r>
            <a:r>
              <a:rPr lang="fr-CA" altLang="en-US" sz="3200" b="1">
                <a:solidFill>
                  <a:srgbClr val="FFFF99"/>
                </a:solidFill>
              </a:rPr>
              <a:t> </a:t>
            </a:r>
            <a:r>
              <a:rPr lang="fr-CA" altLang="en-US" sz="2400" b="1">
                <a:solidFill>
                  <a:srgbClr val="FFFF99"/>
                </a:solidFill>
              </a:rPr>
              <a:t>et</a:t>
            </a:r>
            <a:r>
              <a:rPr lang="fr-CA" altLang="en-US" sz="3200" b="1">
                <a:solidFill>
                  <a:srgbClr val="FFFF99"/>
                </a:solidFill>
              </a:rPr>
              <a:t> Mg</a:t>
            </a:r>
          </a:p>
        </p:txBody>
      </p:sp>
      <p:sp>
        <p:nvSpPr>
          <p:cNvPr id="3085" name="Text Box 13"/>
          <p:cNvSpPr txBox="1">
            <a:spLocks noChangeArrowheads="1"/>
          </p:cNvSpPr>
          <p:nvPr/>
        </p:nvSpPr>
        <p:spPr bwMode="auto">
          <a:xfrm>
            <a:off x="5364163" y="3716338"/>
            <a:ext cx="2303462" cy="57943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</a:t>
            </a:r>
            <a:r>
              <a:rPr lang="fr-CA" altLang="en-US" sz="3200" b="1" baseline="-25000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fr-CA" altLang="en-US" sz="24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Ca</a:t>
            </a:r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5364163" y="4508500"/>
            <a:ext cx="2303462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 </a:t>
            </a:r>
            <a:r>
              <a:rPr lang="fr-CA" altLang="en-US" sz="24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NH</a:t>
            </a:r>
            <a:r>
              <a:rPr lang="fr-CA" altLang="en-US" sz="3200" b="1" baseline="-25000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4</a:t>
            </a:r>
          </a:p>
        </p:txBody>
      </p:sp>
      <p:sp>
        <p:nvSpPr>
          <p:cNvPr id="3087" name="Text Box 15"/>
          <p:cNvSpPr txBox="1">
            <a:spLocks noChangeArrowheads="1"/>
          </p:cNvSpPr>
          <p:nvPr/>
        </p:nvSpPr>
        <p:spPr bwMode="auto">
          <a:xfrm>
            <a:off x="5364163" y="5229225"/>
            <a:ext cx="2303462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K </a:t>
            </a:r>
            <a:r>
              <a:rPr lang="fr-CA" altLang="en-US" sz="24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BFFFAB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O</a:t>
            </a:r>
          </a:p>
        </p:txBody>
      </p:sp>
      <p:sp>
        <p:nvSpPr>
          <p:cNvPr id="3088" name="Text Box 16"/>
          <p:cNvSpPr txBox="1">
            <a:spLocks noChangeArrowheads="1"/>
          </p:cNvSpPr>
          <p:nvPr/>
        </p:nvSpPr>
        <p:spPr bwMode="auto">
          <a:xfrm>
            <a:off x="5364163" y="24209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Mg </a:t>
            </a:r>
            <a:r>
              <a:rPr lang="fr-CA" altLang="en-US" sz="2400" b="1">
                <a:solidFill>
                  <a:srgbClr val="FFFF99"/>
                </a:solidFill>
              </a:rPr>
              <a:t>et</a:t>
            </a:r>
            <a:r>
              <a:rPr lang="fr-CA" altLang="en-US" sz="3200" b="1">
                <a:solidFill>
                  <a:srgbClr val="FFFF99"/>
                </a:solidFill>
              </a:rPr>
              <a:t> NO</a:t>
            </a:r>
            <a:r>
              <a:rPr lang="fr-CA" altLang="en-US" sz="3200" b="1" baseline="-25000">
                <a:solidFill>
                  <a:srgbClr val="FFFF99"/>
                </a:solidFill>
              </a:rPr>
              <a:t>3</a:t>
            </a:r>
          </a:p>
        </p:txBody>
      </p:sp>
      <p:sp>
        <p:nvSpPr>
          <p:cNvPr id="3089" name="Text Box 17"/>
          <p:cNvSpPr txBox="1">
            <a:spLocks noChangeArrowheads="1"/>
          </p:cNvSpPr>
          <p:nvPr/>
        </p:nvSpPr>
        <p:spPr bwMode="auto">
          <a:xfrm>
            <a:off x="5364163" y="30686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Al </a:t>
            </a:r>
            <a:r>
              <a:rPr lang="fr-CA" altLang="en-US" sz="2400" b="1">
                <a:solidFill>
                  <a:srgbClr val="FFFF99"/>
                </a:solidFill>
              </a:rPr>
              <a:t>et</a:t>
            </a:r>
            <a:r>
              <a:rPr lang="fr-CA" altLang="en-US" sz="3200" b="1">
                <a:solidFill>
                  <a:srgbClr val="FFFF99"/>
                </a:solidFill>
              </a:rPr>
              <a:t> SO</a:t>
            </a:r>
            <a:r>
              <a:rPr lang="fr-CA" altLang="en-US" sz="3200" b="1" baseline="-25000">
                <a:solidFill>
                  <a:srgbClr val="FFFF99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42910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>
                <a:solidFill>
                  <a:schemeClr val="bg1"/>
                </a:solidFill>
              </a:rPr>
              <a:t>Correction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4112" name="Text Box 16"/>
          <p:cNvSpPr txBox="1">
            <a:spLocks noChangeArrowheads="1"/>
          </p:cNvSpPr>
          <p:nvPr/>
        </p:nvSpPr>
        <p:spPr bwMode="auto">
          <a:xfrm>
            <a:off x="5076825" y="1700213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NaOH</a:t>
            </a:r>
          </a:p>
        </p:txBody>
      </p:sp>
      <p:sp>
        <p:nvSpPr>
          <p:cNvPr id="4113" name="Text Box 17"/>
          <p:cNvSpPr txBox="1">
            <a:spLocks noChangeArrowheads="1"/>
          </p:cNvSpPr>
          <p:nvPr/>
        </p:nvSpPr>
        <p:spPr bwMode="auto">
          <a:xfrm>
            <a:off x="5076825" y="3716338"/>
            <a:ext cx="1223963" cy="57943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</a:rPr>
              <a:t>CaF</a:t>
            </a:r>
            <a:r>
              <a:rPr lang="fr-CA" altLang="en-US" sz="3200" b="1" baseline="-25000">
                <a:solidFill>
                  <a:srgbClr val="FFB7DB"/>
                </a:solidFill>
              </a:rPr>
              <a:t>2</a:t>
            </a:r>
          </a:p>
        </p:txBody>
      </p:sp>
      <p:sp>
        <p:nvSpPr>
          <p:cNvPr id="4114" name="Text Box 18"/>
          <p:cNvSpPr txBox="1">
            <a:spLocks noChangeArrowheads="1"/>
          </p:cNvSpPr>
          <p:nvPr/>
        </p:nvSpPr>
        <p:spPr bwMode="auto">
          <a:xfrm>
            <a:off x="5076825" y="4508500"/>
            <a:ext cx="1582738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</a:rPr>
              <a:t>Al PO</a:t>
            </a:r>
            <a:r>
              <a:rPr lang="fr-CA" altLang="en-US" sz="3200" b="1" baseline="-25000">
                <a:solidFill>
                  <a:srgbClr val="FFB7DB"/>
                </a:solidFill>
              </a:rPr>
              <a:t>4</a:t>
            </a:r>
          </a:p>
        </p:txBody>
      </p:sp>
      <p:sp>
        <p:nvSpPr>
          <p:cNvPr id="4115" name="Text Box 19"/>
          <p:cNvSpPr txBox="1">
            <a:spLocks noChangeArrowheads="1"/>
          </p:cNvSpPr>
          <p:nvPr/>
        </p:nvSpPr>
        <p:spPr bwMode="auto">
          <a:xfrm>
            <a:off x="5076825" y="5229225"/>
            <a:ext cx="2808288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</a:rPr>
              <a:t>Ca(CH</a:t>
            </a:r>
            <a:r>
              <a:rPr lang="fr-CA" altLang="en-US" sz="3200" b="1" baseline="-25000">
                <a:solidFill>
                  <a:srgbClr val="FFB7DB"/>
                </a:solidFill>
              </a:rPr>
              <a:t>3</a:t>
            </a:r>
            <a:r>
              <a:rPr lang="fr-CA" altLang="en-US" sz="3200" b="1">
                <a:solidFill>
                  <a:srgbClr val="FFB7DB"/>
                </a:solidFill>
              </a:rPr>
              <a:t>COO)</a:t>
            </a:r>
            <a:r>
              <a:rPr lang="fr-CA" altLang="en-US" sz="3200" b="1" baseline="-25000">
                <a:solidFill>
                  <a:srgbClr val="FFB7DB"/>
                </a:solidFill>
              </a:rPr>
              <a:t>2</a:t>
            </a:r>
          </a:p>
        </p:txBody>
      </p:sp>
      <p:sp>
        <p:nvSpPr>
          <p:cNvPr id="4116" name="Text Box 20"/>
          <p:cNvSpPr txBox="1">
            <a:spLocks noChangeArrowheads="1"/>
          </p:cNvSpPr>
          <p:nvPr/>
        </p:nvSpPr>
        <p:spPr bwMode="auto">
          <a:xfrm>
            <a:off x="5076825" y="24209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Ca (OH)</a:t>
            </a:r>
            <a:r>
              <a:rPr lang="fr-CA" altLang="en-US" sz="3200" b="1" baseline="-250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117" name="Text Box 21"/>
          <p:cNvSpPr txBox="1">
            <a:spLocks noChangeArrowheads="1"/>
          </p:cNvSpPr>
          <p:nvPr/>
        </p:nvSpPr>
        <p:spPr bwMode="auto">
          <a:xfrm>
            <a:off x="5076825" y="30686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AlCl</a:t>
            </a:r>
            <a:r>
              <a:rPr lang="fr-CA" altLang="en-US" sz="3200" b="1" baseline="-2500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4118" name="Text Box 22"/>
          <p:cNvSpPr txBox="1">
            <a:spLocks noChangeArrowheads="1"/>
          </p:cNvSpPr>
          <p:nvPr/>
        </p:nvSpPr>
        <p:spPr bwMode="auto">
          <a:xfrm>
            <a:off x="9540875" y="494188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K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O</a:t>
            </a:r>
          </a:p>
        </p:txBody>
      </p:sp>
      <p:sp>
        <p:nvSpPr>
          <p:cNvPr id="4125" name="Text Box 29"/>
          <p:cNvSpPr txBox="1">
            <a:spLocks noChangeArrowheads="1"/>
          </p:cNvSpPr>
          <p:nvPr/>
        </p:nvSpPr>
        <p:spPr bwMode="auto">
          <a:xfrm>
            <a:off x="684213" y="17732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Na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OH</a:t>
            </a:r>
          </a:p>
        </p:txBody>
      </p:sp>
      <p:sp>
        <p:nvSpPr>
          <p:cNvPr id="4126" name="Text Box 30"/>
          <p:cNvSpPr txBox="1">
            <a:spLocks noChangeArrowheads="1"/>
          </p:cNvSpPr>
          <p:nvPr/>
        </p:nvSpPr>
        <p:spPr bwMode="auto">
          <a:xfrm>
            <a:off x="684213" y="3789363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 </a:t>
            </a:r>
            <a:r>
              <a:rPr lang="fr-CA" altLang="en-US" sz="24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</a:t>
            </a:r>
          </a:p>
        </p:txBody>
      </p:sp>
      <p:sp>
        <p:nvSpPr>
          <p:cNvPr id="4127" name="Text Box 31"/>
          <p:cNvSpPr txBox="1">
            <a:spLocks noChangeArrowheads="1"/>
          </p:cNvSpPr>
          <p:nvPr/>
        </p:nvSpPr>
        <p:spPr bwMode="auto">
          <a:xfrm>
            <a:off x="684213" y="4581525"/>
            <a:ext cx="23034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PO</a:t>
            </a:r>
            <a:r>
              <a:rPr lang="fr-CA" altLang="en-US" sz="3200" b="1" baseline="-25000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4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fr-CA" altLang="en-US" sz="24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Al</a:t>
            </a:r>
          </a:p>
        </p:txBody>
      </p:sp>
      <p:sp>
        <p:nvSpPr>
          <p:cNvPr id="4128" name="Text Box 32"/>
          <p:cNvSpPr txBox="1">
            <a:spLocks noChangeArrowheads="1"/>
          </p:cNvSpPr>
          <p:nvPr/>
        </p:nvSpPr>
        <p:spPr bwMode="auto">
          <a:xfrm>
            <a:off x="684213" y="5302250"/>
            <a:ext cx="3455987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</a:t>
            </a:r>
            <a:r>
              <a:rPr lang="fr-CA" altLang="en-US" sz="3200" b="1" baseline="-25000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3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COO </a:t>
            </a:r>
            <a:r>
              <a:rPr lang="fr-CA" altLang="en-US" sz="24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et</a:t>
            </a:r>
            <a:r>
              <a:rPr lang="fr-CA" altLang="en-US" sz="3200" b="1">
                <a:solidFill>
                  <a:srgbClr val="FFB7DB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Ca</a:t>
            </a:r>
          </a:p>
        </p:txBody>
      </p:sp>
      <p:sp>
        <p:nvSpPr>
          <p:cNvPr id="4129" name="Text Box 33"/>
          <p:cNvSpPr txBox="1">
            <a:spLocks noChangeArrowheads="1"/>
          </p:cNvSpPr>
          <p:nvPr/>
        </p:nvSpPr>
        <p:spPr bwMode="auto">
          <a:xfrm>
            <a:off x="684213" y="2493963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Ca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OH</a:t>
            </a:r>
          </a:p>
        </p:txBody>
      </p:sp>
      <p:sp>
        <p:nvSpPr>
          <p:cNvPr id="4130" name="Text Box 34"/>
          <p:cNvSpPr txBox="1">
            <a:spLocks noChangeArrowheads="1"/>
          </p:cNvSpPr>
          <p:nvPr/>
        </p:nvSpPr>
        <p:spPr bwMode="auto">
          <a:xfrm>
            <a:off x="684213" y="3141663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Al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Cl</a:t>
            </a:r>
          </a:p>
        </p:txBody>
      </p:sp>
      <p:sp>
        <p:nvSpPr>
          <p:cNvPr id="4131" name="Text Box 35"/>
          <p:cNvSpPr txBox="1">
            <a:spLocks noChangeArrowheads="1"/>
          </p:cNvSpPr>
          <p:nvPr/>
        </p:nvSpPr>
        <p:spPr bwMode="auto">
          <a:xfrm>
            <a:off x="9540875" y="494188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K </a:t>
            </a:r>
            <a:r>
              <a:rPr lang="fr-CA" altLang="en-US" sz="2400" b="1">
                <a:solidFill>
                  <a:schemeClr val="bg1"/>
                </a:solidFill>
              </a:rPr>
              <a:t>et</a:t>
            </a:r>
            <a:r>
              <a:rPr lang="fr-CA" altLang="en-US" sz="3200" b="1">
                <a:solidFill>
                  <a:schemeClr val="bg1"/>
                </a:solidFill>
              </a:rPr>
              <a:t> O</a:t>
            </a:r>
          </a:p>
        </p:txBody>
      </p:sp>
      <p:sp>
        <p:nvSpPr>
          <p:cNvPr id="4132" name="Rectangle 36"/>
          <p:cNvSpPr>
            <a:spLocks noChangeArrowheads="1"/>
          </p:cNvSpPr>
          <p:nvPr/>
        </p:nvSpPr>
        <p:spPr bwMode="auto">
          <a:xfrm>
            <a:off x="0" y="6524625"/>
            <a:ext cx="2124075" cy="3333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3" name="Oval 37"/>
          <p:cNvSpPr>
            <a:spLocks noChangeArrowheads="1"/>
          </p:cNvSpPr>
          <p:nvPr/>
        </p:nvSpPr>
        <p:spPr bwMode="auto">
          <a:xfrm>
            <a:off x="684213" y="1700213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4" name="Oval 38"/>
          <p:cNvSpPr>
            <a:spLocks noChangeArrowheads="1"/>
          </p:cNvSpPr>
          <p:nvPr/>
        </p:nvSpPr>
        <p:spPr bwMode="auto">
          <a:xfrm>
            <a:off x="611188" y="2420938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5" name="Oval 39"/>
          <p:cNvSpPr>
            <a:spLocks noChangeArrowheads="1"/>
          </p:cNvSpPr>
          <p:nvPr/>
        </p:nvSpPr>
        <p:spPr bwMode="auto">
          <a:xfrm>
            <a:off x="1476375" y="3716338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6" name="Oval 40"/>
          <p:cNvSpPr>
            <a:spLocks noChangeArrowheads="1"/>
          </p:cNvSpPr>
          <p:nvPr/>
        </p:nvSpPr>
        <p:spPr bwMode="auto">
          <a:xfrm>
            <a:off x="611188" y="3141663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7" name="Oval 41"/>
          <p:cNvSpPr>
            <a:spLocks noChangeArrowheads="1"/>
          </p:cNvSpPr>
          <p:nvPr/>
        </p:nvSpPr>
        <p:spPr bwMode="auto">
          <a:xfrm>
            <a:off x="1908175" y="4581525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8" name="Oval 42"/>
          <p:cNvSpPr>
            <a:spLocks noChangeArrowheads="1"/>
          </p:cNvSpPr>
          <p:nvPr/>
        </p:nvSpPr>
        <p:spPr bwMode="auto">
          <a:xfrm>
            <a:off x="2843213" y="5229225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4139" name="Text Box 43"/>
          <p:cNvSpPr txBox="1">
            <a:spLocks noChangeArrowheads="1"/>
          </p:cNvSpPr>
          <p:nvPr/>
        </p:nvSpPr>
        <p:spPr bwMode="auto">
          <a:xfrm>
            <a:off x="5076825" y="2420938"/>
            <a:ext cx="2303463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Ca OH</a:t>
            </a:r>
            <a:r>
              <a:rPr lang="fr-CA" altLang="en-US" sz="3200" b="1" baseline="-2500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4140" name="Text Box 44"/>
          <p:cNvSpPr txBox="1">
            <a:spLocks noChangeArrowheads="1"/>
          </p:cNvSpPr>
          <p:nvPr/>
        </p:nvSpPr>
        <p:spPr bwMode="auto">
          <a:xfrm>
            <a:off x="1042988" y="1700213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+1</a:t>
            </a:r>
          </a:p>
        </p:txBody>
      </p:sp>
      <p:sp>
        <p:nvSpPr>
          <p:cNvPr id="4141" name="Text Box 45"/>
          <p:cNvSpPr txBox="1">
            <a:spLocks noChangeArrowheads="1"/>
          </p:cNvSpPr>
          <p:nvPr/>
        </p:nvSpPr>
        <p:spPr bwMode="auto">
          <a:xfrm>
            <a:off x="1835150" y="731678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+1</a:t>
            </a:r>
          </a:p>
        </p:txBody>
      </p:sp>
      <p:sp>
        <p:nvSpPr>
          <p:cNvPr id="4142" name="Text Box 46"/>
          <p:cNvSpPr txBox="1">
            <a:spLocks noChangeArrowheads="1"/>
          </p:cNvSpPr>
          <p:nvPr/>
        </p:nvSpPr>
        <p:spPr bwMode="auto">
          <a:xfrm>
            <a:off x="2268538" y="1628775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4143" name="Text Box 47"/>
          <p:cNvSpPr txBox="1">
            <a:spLocks noChangeArrowheads="1"/>
          </p:cNvSpPr>
          <p:nvPr/>
        </p:nvSpPr>
        <p:spPr bwMode="auto">
          <a:xfrm>
            <a:off x="1979613" y="29972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4144" name="Text Box 48"/>
          <p:cNvSpPr txBox="1">
            <a:spLocks noChangeArrowheads="1"/>
          </p:cNvSpPr>
          <p:nvPr/>
        </p:nvSpPr>
        <p:spPr bwMode="auto">
          <a:xfrm>
            <a:off x="2195513" y="23495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4145" name="Text Box 49"/>
          <p:cNvSpPr txBox="1">
            <a:spLocks noChangeArrowheads="1"/>
          </p:cNvSpPr>
          <p:nvPr/>
        </p:nvSpPr>
        <p:spPr bwMode="auto">
          <a:xfrm>
            <a:off x="900113" y="371633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4146" name="Text Box 50"/>
          <p:cNvSpPr txBox="1">
            <a:spLocks noChangeArrowheads="1"/>
          </p:cNvSpPr>
          <p:nvPr/>
        </p:nvSpPr>
        <p:spPr bwMode="auto">
          <a:xfrm>
            <a:off x="1258888" y="45085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-3</a:t>
            </a:r>
          </a:p>
        </p:txBody>
      </p:sp>
      <p:sp>
        <p:nvSpPr>
          <p:cNvPr id="4147" name="Text Box 51"/>
          <p:cNvSpPr txBox="1">
            <a:spLocks noChangeArrowheads="1"/>
          </p:cNvSpPr>
          <p:nvPr/>
        </p:nvSpPr>
        <p:spPr bwMode="auto">
          <a:xfrm>
            <a:off x="2195513" y="515778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4148" name="Text Box 52"/>
          <p:cNvSpPr txBox="1">
            <a:spLocks noChangeArrowheads="1"/>
          </p:cNvSpPr>
          <p:nvPr/>
        </p:nvSpPr>
        <p:spPr bwMode="auto">
          <a:xfrm>
            <a:off x="1042988" y="242093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+2</a:t>
            </a:r>
          </a:p>
        </p:txBody>
      </p:sp>
      <p:sp>
        <p:nvSpPr>
          <p:cNvPr id="4149" name="Text Box 53"/>
          <p:cNvSpPr txBox="1">
            <a:spLocks noChangeArrowheads="1"/>
          </p:cNvSpPr>
          <p:nvPr/>
        </p:nvSpPr>
        <p:spPr bwMode="auto">
          <a:xfrm>
            <a:off x="1042988" y="306863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+3</a:t>
            </a:r>
          </a:p>
        </p:txBody>
      </p:sp>
      <p:sp>
        <p:nvSpPr>
          <p:cNvPr id="4150" name="Text Box 54"/>
          <p:cNvSpPr txBox="1">
            <a:spLocks noChangeArrowheads="1"/>
          </p:cNvSpPr>
          <p:nvPr/>
        </p:nvSpPr>
        <p:spPr bwMode="auto">
          <a:xfrm>
            <a:off x="1908175" y="371633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+2</a:t>
            </a:r>
          </a:p>
        </p:txBody>
      </p:sp>
      <p:sp>
        <p:nvSpPr>
          <p:cNvPr id="4151" name="Text Box 55"/>
          <p:cNvSpPr txBox="1">
            <a:spLocks noChangeArrowheads="1"/>
          </p:cNvSpPr>
          <p:nvPr/>
        </p:nvSpPr>
        <p:spPr bwMode="auto">
          <a:xfrm>
            <a:off x="2339975" y="45085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+3</a:t>
            </a:r>
          </a:p>
        </p:txBody>
      </p:sp>
      <p:sp>
        <p:nvSpPr>
          <p:cNvPr id="4152" name="Text Box 56"/>
          <p:cNvSpPr txBox="1">
            <a:spLocks noChangeArrowheads="1"/>
          </p:cNvSpPr>
          <p:nvPr/>
        </p:nvSpPr>
        <p:spPr bwMode="auto">
          <a:xfrm>
            <a:off x="3203575" y="515778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+2</a:t>
            </a:r>
          </a:p>
        </p:txBody>
      </p:sp>
    </p:spTree>
    <p:extLst>
      <p:ext uri="{BB962C8B-B14F-4D97-AF65-F5344CB8AC3E}">
        <p14:creationId xmlns:p14="http://schemas.microsoft.com/office/powerpoint/2010/main" val="24145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2" grpId="0"/>
      <p:bldP spid="4113" grpId="0" animBg="1"/>
      <p:bldP spid="4114" grpId="0" animBg="1"/>
      <p:bldP spid="4115" grpId="0" animBg="1"/>
      <p:bldP spid="4116" grpId="0"/>
      <p:bldP spid="4117" grpId="0"/>
      <p:bldP spid="4133" grpId="0" animBg="1"/>
      <p:bldP spid="4134" grpId="0" animBg="1"/>
      <p:bldP spid="4135" grpId="0" animBg="1"/>
      <p:bldP spid="4136" grpId="0" animBg="1"/>
      <p:bldP spid="4137" grpId="0" animBg="1"/>
      <p:bldP spid="4138" grpId="0" animBg="1"/>
      <p:bldP spid="4139" grpId="0"/>
      <p:bldP spid="4139" grpId="1"/>
      <p:bldP spid="4140" grpId="0"/>
      <p:bldP spid="4142" grpId="0"/>
      <p:bldP spid="4143" grpId="0"/>
      <p:bldP spid="4144" grpId="0"/>
      <p:bldP spid="4145" grpId="0"/>
      <p:bldP spid="4146" grpId="0"/>
      <p:bldP spid="4147" grpId="0"/>
      <p:bldP spid="4148" grpId="0"/>
      <p:bldP spid="4149" grpId="0"/>
      <p:bldP spid="4150" grpId="0"/>
      <p:bldP spid="4151" grpId="0"/>
      <p:bldP spid="4152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CA" altLang="en-US">
                <a:solidFill>
                  <a:schemeClr val="bg1"/>
                </a:solidFill>
              </a:rPr>
              <a:t>Correction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 altLang="en-US"/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5364163" y="1700213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Mg SO</a:t>
            </a:r>
            <a:r>
              <a:rPr lang="fr-CA" altLang="en-US" sz="3200" b="1" baseline="-25000">
                <a:solidFill>
                  <a:srgbClr val="FFFF99"/>
                </a:solidFill>
              </a:rPr>
              <a:t>4</a:t>
            </a:r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5364163" y="3716338"/>
            <a:ext cx="1944687" cy="57943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</a:rPr>
              <a:t>Ca(NO</a:t>
            </a:r>
            <a:r>
              <a:rPr lang="fr-CA" altLang="en-US" sz="3200" b="1" baseline="-25000">
                <a:solidFill>
                  <a:srgbClr val="BFFFAB"/>
                </a:solidFill>
              </a:rPr>
              <a:t>3</a:t>
            </a:r>
            <a:r>
              <a:rPr lang="fr-CA" altLang="en-US" sz="3200" b="1">
                <a:solidFill>
                  <a:srgbClr val="BFFFAB"/>
                </a:solidFill>
              </a:rPr>
              <a:t>)</a:t>
            </a:r>
            <a:r>
              <a:rPr lang="fr-CA" altLang="en-US" sz="3200" b="1" baseline="-25000">
                <a:solidFill>
                  <a:srgbClr val="BFFFAB"/>
                </a:solidFill>
              </a:rPr>
              <a:t>2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5364163" y="4508500"/>
            <a:ext cx="1368425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</a:rPr>
              <a:t>NH</a:t>
            </a:r>
            <a:r>
              <a:rPr lang="fr-CA" altLang="en-US" sz="3200" b="1" baseline="-25000">
                <a:solidFill>
                  <a:srgbClr val="BFFFAB"/>
                </a:solidFill>
              </a:rPr>
              <a:t>4 </a:t>
            </a:r>
            <a:r>
              <a:rPr lang="fr-CA" altLang="en-US" sz="3200" b="1">
                <a:solidFill>
                  <a:srgbClr val="BFFFAB"/>
                </a:solidFill>
              </a:rPr>
              <a:t>F 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5364163" y="5229225"/>
            <a:ext cx="1079500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</a:rPr>
              <a:t>K</a:t>
            </a:r>
            <a:r>
              <a:rPr lang="fr-CA" altLang="en-US" sz="3200" b="1" baseline="-25000">
                <a:solidFill>
                  <a:srgbClr val="BFFFAB"/>
                </a:solidFill>
              </a:rPr>
              <a:t>2</a:t>
            </a:r>
            <a:r>
              <a:rPr lang="fr-CA" altLang="en-US" sz="3200" b="1">
                <a:solidFill>
                  <a:srgbClr val="BFFFAB"/>
                </a:solidFill>
              </a:rPr>
              <a:t>O</a:t>
            </a:r>
          </a:p>
        </p:txBody>
      </p:sp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5364163" y="24209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Mg (NO</a:t>
            </a:r>
            <a:r>
              <a:rPr lang="fr-CA" altLang="en-US" sz="3200" b="1" baseline="-25000">
                <a:solidFill>
                  <a:srgbClr val="FFFF99"/>
                </a:solidFill>
              </a:rPr>
              <a:t>3</a:t>
            </a:r>
            <a:r>
              <a:rPr lang="fr-CA" altLang="en-US" sz="3200" b="1">
                <a:solidFill>
                  <a:srgbClr val="FFFF99"/>
                </a:solidFill>
              </a:rPr>
              <a:t>)</a:t>
            </a:r>
            <a:r>
              <a:rPr lang="fr-CA" altLang="en-US" sz="3200" b="1" baseline="-25000">
                <a:solidFill>
                  <a:srgbClr val="FFFF99"/>
                </a:solidFill>
              </a:rPr>
              <a:t>2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364163" y="30686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Al</a:t>
            </a:r>
            <a:r>
              <a:rPr lang="fr-CA" altLang="en-US" sz="3200" b="1" baseline="-25000">
                <a:solidFill>
                  <a:srgbClr val="FFFF99"/>
                </a:solidFill>
              </a:rPr>
              <a:t>2</a:t>
            </a:r>
            <a:r>
              <a:rPr lang="fr-CA" altLang="en-US" sz="3200" b="1">
                <a:solidFill>
                  <a:srgbClr val="FFFF99"/>
                </a:solidFill>
              </a:rPr>
              <a:t>(SO</a:t>
            </a:r>
            <a:r>
              <a:rPr lang="fr-CA" altLang="en-US" sz="3200" b="1" baseline="-25000">
                <a:solidFill>
                  <a:srgbClr val="FFFF99"/>
                </a:solidFill>
              </a:rPr>
              <a:t>4</a:t>
            </a:r>
            <a:r>
              <a:rPr lang="fr-CA" altLang="en-US" sz="3200" b="1">
                <a:solidFill>
                  <a:srgbClr val="FFFF99"/>
                </a:solidFill>
              </a:rPr>
              <a:t>)</a:t>
            </a:r>
            <a:r>
              <a:rPr lang="fr-CA" altLang="en-US" sz="3200" b="1" baseline="-25000">
                <a:solidFill>
                  <a:srgbClr val="FFFF99"/>
                </a:solidFill>
              </a:rPr>
              <a:t>3</a:t>
            </a:r>
          </a:p>
        </p:txBody>
      </p:sp>
      <p:sp>
        <p:nvSpPr>
          <p:cNvPr id="5136" name="Text Box 16"/>
          <p:cNvSpPr txBox="1">
            <a:spLocks noChangeArrowheads="1"/>
          </p:cNvSpPr>
          <p:nvPr/>
        </p:nvSpPr>
        <p:spPr bwMode="auto">
          <a:xfrm>
            <a:off x="900113" y="1700213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SO</a:t>
            </a:r>
            <a:r>
              <a:rPr lang="fr-CA" altLang="en-US" sz="3200" b="1" baseline="-25000">
                <a:solidFill>
                  <a:srgbClr val="FFFF99"/>
                </a:solidFill>
              </a:rPr>
              <a:t>4</a:t>
            </a:r>
            <a:r>
              <a:rPr lang="fr-CA" altLang="en-US" sz="3200" b="1">
                <a:solidFill>
                  <a:srgbClr val="FFFF99"/>
                </a:solidFill>
              </a:rPr>
              <a:t> </a:t>
            </a:r>
            <a:r>
              <a:rPr lang="fr-CA" altLang="en-US" sz="2400" b="1">
                <a:solidFill>
                  <a:srgbClr val="FFFF99"/>
                </a:solidFill>
              </a:rPr>
              <a:t>et</a:t>
            </a:r>
            <a:r>
              <a:rPr lang="fr-CA" altLang="en-US" sz="3200" b="1">
                <a:solidFill>
                  <a:srgbClr val="FFFF99"/>
                </a:solidFill>
              </a:rPr>
              <a:t> Mg</a:t>
            </a:r>
          </a:p>
        </p:txBody>
      </p:sp>
      <p:sp>
        <p:nvSpPr>
          <p:cNvPr id="5137" name="Text Box 17"/>
          <p:cNvSpPr txBox="1">
            <a:spLocks noChangeArrowheads="1"/>
          </p:cNvSpPr>
          <p:nvPr/>
        </p:nvSpPr>
        <p:spPr bwMode="auto">
          <a:xfrm>
            <a:off x="900113" y="3716338"/>
            <a:ext cx="2232025" cy="57943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</a:rPr>
              <a:t>NO</a:t>
            </a:r>
            <a:r>
              <a:rPr lang="fr-CA" altLang="en-US" sz="3200" b="1" baseline="-25000">
                <a:solidFill>
                  <a:srgbClr val="BFFFAB"/>
                </a:solidFill>
              </a:rPr>
              <a:t>3</a:t>
            </a:r>
            <a:r>
              <a:rPr lang="fr-CA" altLang="en-US" sz="3200" b="1">
                <a:solidFill>
                  <a:srgbClr val="BFFFAB"/>
                </a:solidFill>
              </a:rPr>
              <a:t> </a:t>
            </a:r>
            <a:r>
              <a:rPr lang="fr-CA" altLang="en-US" sz="2400" b="1">
                <a:solidFill>
                  <a:srgbClr val="BFFFAB"/>
                </a:solidFill>
              </a:rPr>
              <a:t>et</a:t>
            </a:r>
            <a:r>
              <a:rPr lang="fr-CA" altLang="en-US" sz="3200" b="1">
                <a:solidFill>
                  <a:srgbClr val="BFFFAB"/>
                </a:solidFill>
              </a:rPr>
              <a:t> Ca</a:t>
            </a:r>
          </a:p>
        </p:txBody>
      </p:sp>
      <p:sp>
        <p:nvSpPr>
          <p:cNvPr id="5138" name="Text Box 18"/>
          <p:cNvSpPr txBox="1">
            <a:spLocks noChangeArrowheads="1"/>
          </p:cNvSpPr>
          <p:nvPr/>
        </p:nvSpPr>
        <p:spPr bwMode="auto">
          <a:xfrm>
            <a:off x="900113" y="4508500"/>
            <a:ext cx="1727200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</a:rPr>
              <a:t>F </a:t>
            </a:r>
            <a:r>
              <a:rPr lang="fr-CA" altLang="en-US" sz="2400" b="1">
                <a:solidFill>
                  <a:srgbClr val="BFFFAB"/>
                </a:solidFill>
              </a:rPr>
              <a:t>et</a:t>
            </a:r>
            <a:r>
              <a:rPr lang="fr-CA" altLang="en-US" sz="3200" b="1">
                <a:solidFill>
                  <a:srgbClr val="BFFFAB"/>
                </a:solidFill>
              </a:rPr>
              <a:t> NH</a:t>
            </a:r>
            <a:r>
              <a:rPr lang="fr-CA" altLang="en-US" sz="3200" b="1" baseline="-25000">
                <a:solidFill>
                  <a:srgbClr val="BFFFAB"/>
                </a:solidFill>
              </a:rPr>
              <a:t>4</a:t>
            </a:r>
          </a:p>
        </p:txBody>
      </p:sp>
      <p:sp>
        <p:nvSpPr>
          <p:cNvPr id="5139" name="Text Box 19"/>
          <p:cNvSpPr txBox="1">
            <a:spLocks noChangeArrowheads="1"/>
          </p:cNvSpPr>
          <p:nvPr/>
        </p:nvSpPr>
        <p:spPr bwMode="auto">
          <a:xfrm>
            <a:off x="900113" y="5229225"/>
            <a:ext cx="1439862" cy="57943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BFFFAB"/>
                </a:solidFill>
              </a:rPr>
              <a:t>K </a:t>
            </a:r>
            <a:r>
              <a:rPr lang="fr-CA" altLang="en-US" sz="2400" b="1">
                <a:solidFill>
                  <a:srgbClr val="BFFFAB"/>
                </a:solidFill>
              </a:rPr>
              <a:t>et</a:t>
            </a:r>
            <a:r>
              <a:rPr lang="fr-CA" altLang="en-US" sz="3200" b="1">
                <a:solidFill>
                  <a:srgbClr val="BFFFAB"/>
                </a:solidFill>
              </a:rPr>
              <a:t> O</a:t>
            </a:r>
          </a:p>
        </p:txBody>
      </p: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900113" y="24209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Mg </a:t>
            </a:r>
            <a:r>
              <a:rPr lang="fr-CA" altLang="en-US" sz="2400" b="1">
                <a:solidFill>
                  <a:srgbClr val="FFFF99"/>
                </a:solidFill>
              </a:rPr>
              <a:t>et</a:t>
            </a:r>
            <a:r>
              <a:rPr lang="fr-CA" altLang="en-US" sz="3200" b="1">
                <a:solidFill>
                  <a:srgbClr val="FFFF99"/>
                </a:solidFill>
              </a:rPr>
              <a:t> NO</a:t>
            </a:r>
            <a:r>
              <a:rPr lang="fr-CA" altLang="en-US" sz="3200" b="1" baseline="-25000">
                <a:solidFill>
                  <a:srgbClr val="FFFF99"/>
                </a:solidFill>
              </a:rPr>
              <a:t>3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900113" y="3068638"/>
            <a:ext cx="23034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rgbClr val="FFFF99"/>
                </a:solidFill>
              </a:rPr>
              <a:t>Al </a:t>
            </a:r>
            <a:r>
              <a:rPr lang="fr-CA" altLang="en-US" sz="2400" b="1">
                <a:solidFill>
                  <a:srgbClr val="FFFF99"/>
                </a:solidFill>
              </a:rPr>
              <a:t>et</a:t>
            </a:r>
            <a:r>
              <a:rPr lang="fr-CA" altLang="en-US" sz="3200" b="1">
                <a:solidFill>
                  <a:srgbClr val="FFFF99"/>
                </a:solidFill>
              </a:rPr>
              <a:t> SO</a:t>
            </a:r>
            <a:r>
              <a:rPr lang="fr-CA" altLang="en-US" sz="3200" b="1" baseline="-25000">
                <a:solidFill>
                  <a:srgbClr val="FFFF99"/>
                </a:solidFill>
              </a:rPr>
              <a:t>4</a:t>
            </a:r>
          </a:p>
        </p:txBody>
      </p:sp>
      <p:sp>
        <p:nvSpPr>
          <p:cNvPr id="5146" name="Rectangle 26"/>
          <p:cNvSpPr>
            <a:spLocks noChangeArrowheads="1"/>
          </p:cNvSpPr>
          <p:nvPr/>
        </p:nvSpPr>
        <p:spPr bwMode="auto">
          <a:xfrm>
            <a:off x="0" y="6524625"/>
            <a:ext cx="2124075" cy="3333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8" name="Oval 28"/>
          <p:cNvSpPr>
            <a:spLocks noChangeArrowheads="1"/>
          </p:cNvSpPr>
          <p:nvPr/>
        </p:nvSpPr>
        <p:spPr bwMode="auto">
          <a:xfrm>
            <a:off x="2195513" y="1700213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49" name="Oval 29"/>
          <p:cNvSpPr>
            <a:spLocks noChangeArrowheads="1"/>
          </p:cNvSpPr>
          <p:nvPr/>
        </p:nvSpPr>
        <p:spPr bwMode="auto">
          <a:xfrm>
            <a:off x="900113" y="2420938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50" name="Oval 30"/>
          <p:cNvSpPr>
            <a:spLocks noChangeArrowheads="1"/>
          </p:cNvSpPr>
          <p:nvPr/>
        </p:nvSpPr>
        <p:spPr bwMode="auto">
          <a:xfrm>
            <a:off x="827088" y="2997200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51" name="Oval 31"/>
          <p:cNvSpPr>
            <a:spLocks noChangeArrowheads="1"/>
          </p:cNvSpPr>
          <p:nvPr/>
        </p:nvSpPr>
        <p:spPr bwMode="auto">
          <a:xfrm>
            <a:off x="1619250" y="4437063"/>
            <a:ext cx="11525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52" name="Oval 32"/>
          <p:cNvSpPr>
            <a:spLocks noChangeArrowheads="1"/>
          </p:cNvSpPr>
          <p:nvPr/>
        </p:nvSpPr>
        <p:spPr bwMode="auto">
          <a:xfrm>
            <a:off x="2195513" y="3644900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53" name="Oval 33"/>
          <p:cNvSpPr>
            <a:spLocks noChangeArrowheads="1"/>
          </p:cNvSpPr>
          <p:nvPr/>
        </p:nvSpPr>
        <p:spPr bwMode="auto">
          <a:xfrm>
            <a:off x="755650" y="5157788"/>
            <a:ext cx="720725" cy="647700"/>
          </a:xfrm>
          <a:prstGeom prst="ellipse">
            <a:avLst/>
          </a:prstGeom>
          <a:noFill/>
          <a:ln w="38100">
            <a:solidFill>
              <a:srgbClr val="FF0066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5154" name="Text Box 34"/>
          <p:cNvSpPr txBox="1">
            <a:spLocks noChangeArrowheads="1"/>
          </p:cNvSpPr>
          <p:nvPr/>
        </p:nvSpPr>
        <p:spPr bwMode="auto">
          <a:xfrm>
            <a:off x="1476375" y="1628775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-2</a:t>
            </a:r>
          </a:p>
        </p:txBody>
      </p:sp>
      <p:sp>
        <p:nvSpPr>
          <p:cNvPr id="5155" name="Text Box 35"/>
          <p:cNvSpPr txBox="1">
            <a:spLocks noChangeArrowheads="1"/>
          </p:cNvSpPr>
          <p:nvPr/>
        </p:nvSpPr>
        <p:spPr bwMode="auto">
          <a:xfrm>
            <a:off x="2627313" y="1628775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+2</a:t>
            </a:r>
          </a:p>
        </p:txBody>
      </p:sp>
      <p:sp>
        <p:nvSpPr>
          <p:cNvPr id="5156" name="Text Box 36"/>
          <p:cNvSpPr txBox="1">
            <a:spLocks noChangeArrowheads="1"/>
          </p:cNvSpPr>
          <p:nvPr/>
        </p:nvSpPr>
        <p:spPr bwMode="auto">
          <a:xfrm>
            <a:off x="1331913" y="23495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+2</a:t>
            </a:r>
          </a:p>
        </p:txBody>
      </p:sp>
      <p:sp>
        <p:nvSpPr>
          <p:cNvPr id="5157" name="Text Box 37"/>
          <p:cNvSpPr txBox="1">
            <a:spLocks noChangeArrowheads="1"/>
          </p:cNvSpPr>
          <p:nvPr/>
        </p:nvSpPr>
        <p:spPr bwMode="auto">
          <a:xfrm>
            <a:off x="2484438" y="2276475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5158" name="Text Box 38"/>
          <p:cNvSpPr txBox="1">
            <a:spLocks noChangeArrowheads="1"/>
          </p:cNvSpPr>
          <p:nvPr/>
        </p:nvSpPr>
        <p:spPr bwMode="auto">
          <a:xfrm>
            <a:off x="1258888" y="29972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+3</a:t>
            </a:r>
          </a:p>
        </p:txBody>
      </p:sp>
      <p:sp>
        <p:nvSpPr>
          <p:cNvPr id="5159" name="Text Box 39"/>
          <p:cNvSpPr txBox="1">
            <a:spLocks noChangeArrowheads="1"/>
          </p:cNvSpPr>
          <p:nvPr/>
        </p:nvSpPr>
        <p:spPr bwMode="auto">
          <a:xfrm>
            <a:off x="2339975" y="29972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-2</a:t>
            </a:r>
          </a:p>
        </p:txBody>
      </p:sp>
      <p:sp>
        <p:nvSpPr>
          <p:cNvPr id="5160" name="Text Box 40"/>
          <p:cNvSpPr txBox="1">
            <a:spLocks noChangeArrowheads="1"/>
          </p:cNvSpPr>
          <p:nvPr/>
        </p:nvSpPr>
        <p:spPr bwMode="auto">
          <a:xfrm>
            <a:off x="1403350" y="36449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5161" name="Text Box 41"/>
          <p:cNvSpPr txBox="1">
            <a:spLocks noChangeArrowheads="1"/>
          </p:cNvSpPr>
          <p:nvPr/>
        </p:nvSpPr>
        <p:spPr bwMode="auto">
          <a:xfrm>
            <a:off x="2555875" y="3644900"/>
            <a:ext cx="7207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+2</a:t>
            </a:r>
          </a:p>
        </p:txBody>
      </p:sp>
      <p:sp>
        <p:nvSpPr>
          <p:cNvPr id="5162" name="Text Box 42"/>
          <p:cNvSpPr txBox="1">
            <a:spLocks noChangeArrowheads="1"/>
          </p:cNvSpPr>
          <p:nvPr/>
        </p:nvSpPr>
        <p:spPr bwMode="auto">
          <a:xfrm>
            <a:off x="2268538" y="4437063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+1</a:t>
            </a:r>
          </a:p>
        </p:txBody>
      </p:sp>
      <p:sp>
        <p:nvSpPr>
          <p:cNvPr id="5163" name="Text Box 43"/>
          <p:cNvSpPr txBox="1">
            <a:spLocks noChangeArrowheads="1"/>
          </p:cNvSpPr>
          <p:nvPr/>
        </p:nvSpPr>
        <p:spPr bwMode="auto">
          <a:xfrm>
            <a:off x="1116013" y="4437063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-1</a:t>
            </a:r>
          </a:p>
        </p:txBody>
      </p:sp>
      <p:sp>
        <p:nvSpPr>
          <p:cNvPr id="5164" name="Text Box 44"/>
          <p:cNvSpPr txBox="1">
            <a:spLocks noChangeArrowheads="1"/>
          </p:cNvSpPr>
          <p:nvPr/>
        </p:nvSpPr>
        <p:spPr bwMode="auto">
          <a:xfrm>
            <a:off x="1979613" y="5157788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-2</a:t>
            </a:r>
          </a:p>
        </p:txBody>
      </p:sp>
      <p:sp>
        <p:nvSpPr>
          <p:cNvPr id="5165" name="Text Box 45"/>
          <p:cNvSpPr txBox="1">
            <a:spLocks noChangeArrowheads="1"/>
          </p:cNvSpPr>
          <p:nvPr/>
        </p:nvSpPr>
        <p:spPr bwMode="auto">
          <a:xfrm>
            <a:off x="1042988" y="5084763"/>
            <a:ext cx="7207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b="1">
                <a:solidFill>
                  <a:schemeClr val="bg1"/>
                </a:solidFill>
                <a:latin typeface="Arial Black" charset="0"/>
              </a:rPr>
              <a:t>+1</a:t>
            </a:r>
          </a:p>
        </p:txBody>
      </p:sp>
    </p:spTree>
    <p:extLst>
      <p:ext uri="{BB962C8B-B14F-4D97-AF65-F5344CB8AC3E}">
        <p14:creationId xmlns:p14="http://schemas.microsoft.com/office/powerpoint/2010/main" val="1598417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</p:stCondLst>
                      <p:childTnLst>
                        <p:par>
                          <p:cTn id="8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/>
      <p:bldP spid="5131" grpId="0" animBg="1"/>
      <p:bldP spid="5132" grpId="0" animBg="1"/>
      <p:bldP spid="5133" grpId="0" animBg="1"/>
      <p:bldP spid="5134" grpId="0"/>
      <p:bldP spid="5135" grpId="0"/>
      <p:bldP spid="5148" grpId="0" animBg="1"/>
      <p:bldP spid="5149" grpId="0" animBg="1"/>
      <p:bldP spid="5150" grpId="0" animBg="1"/>
      <p:bldP spid="5151" grpId="0" animBg="1"/>
      <p:bldP spid="5152" grpId="0" animBg="1"/>
      <p:bldP spid="5153" grpId="0" animBg="1"/>
      <p:bldP spid="5154" grpId="0"/>
      <p:bldP spid="5155" grpId="0"/>
      <p:bldP spid="5156" grpId="0"/>
      <p:bldP spid="5157" grpId="0"/>
      <p:bldP spid="5158" grpId="0"/>
      <p:bldP spid="5159" grpId="0"/>
      <p:bldP spid="5160" grpId="0"/>
      <p:bldP spid="5161" grpId="0"/>
      <p:bldP spid="5162" grpId="0"/>
      <p:bldP spid="5163" grpId="0"/>
      <p:bldP spid="5164" grpId="0"/>
      <p:bldP spid="516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6524625"/>
            <a:ext cx="2124075" cy="33337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6382" name="Group 238"/>
          <p:cNvGraphicFramePr>
            <a:graphicFrameLocks noGrp="1"/>
          </p:cNvGraphicFramePr>
          <p:nvPr>
            <p:ph idx="1"/>
          </p:nvPr>
        </p:nvGraphicFramePr>
        <p:xfrm>
          <a:off x="395288" y="317500"/>
          <a:ext cx="8229600" cy="6424614"/>
        </p:xfrm>
        <a:graphic>
          <a:graphicData uri="http://schemas.openxmlformats.org/drawingml/2006/table">
            <a:tbl>
              <a:tblPr/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7508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3200" b="1" i="0" u="none" strike="noStrike" cap="none" normalizeH="0" baseline="0">
                        <a:ln>
                          <a:noFill/>
                        </a:ln>
                        <a:solidFill>
                          <a:srgbClr val="FFFFCC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Arial" charset="0"/>
                        </a:rPr>
                        <a:t>OH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Arial" charset="0"/>
                        </a:rPr>
                        <a:t>CO</a:t>
                      </a:r>
                      <a:r>
                        <a:rPr kumimoji="0" lang="fr-CA" altLang="en-US" sz="3200" b="1" i="0" u="none" strike="noStrike" cap="none" normalizeH="0" baseline="-2500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Arial" charset="0"/>
                        </a:rPr>
                        <a:t>3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Arial" charset="0"/>
                        </a:rPr>
                        <a:t>PO</a:t>
                      </a:r>
                      <a:r>
                        <a:rPr kumimoji="0" lang="fr-CA" altLang="en-US" sz="3200" b="1" i="0" u="none" strike="noStrike" cap="none" normalizeH="0" baseline="-2500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Arial" charset="0"/>
                        </a:rPr>
                        <a:t>4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CA" altLang="en-US" sz="3200" b="1" i="0" u="none" strike="noStrike" cap="none" normalizeH="0" baseline="0">
                          <a:ln>
                            <a:noFill/>
                          </a:ln>
                          <a:solidFill>
                            <a:srgbClr val="FFFFCC"/>
                          </a:solidFill>
                          <a:effectLst/>
                          <a:latin typeface="Arial" charset="0"/>
                        </a:rPr>
                        <a:t>S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6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51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37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86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95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328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383" name="Text Box 239"/>
          <p:cNvSpPr txBox="1">
            <a:spLocks noChangeArrowheads="1"/>
          </p:cNvSpPr>
          <p:nvPr/>
        </p:nvSpPr>
        <p:spPr bwMode="auto">
          <a:xfrm>
            <a:off x="468313" y="1052513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K</a:t>
            </a:r>
          </a:p>
        </p:txBody>
      </p:sp>
      <p:sp>
        <p:nvSpPr>
          <p:cNvPr id="6384" name="Text Box 240"/>
          <p:cNvSpPr txBox="1">
            <a:spLocks noChangeArrowheads="1"/>
          </p:cNvSpPr>
          <p:nvPr/>
        </p:nvSpPr>
        <p:spPr bwMode="auto">
          <a:xfrm>
            <a:off x="468313" y="1773238"/>
            <a:ext cx="863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Mg</a:t>
            </a:r>
          </a:p>
        </p:txBody>
      </p:sp>
      <p:sp>
        <p:nvSpPr>
          <p:cNvPr id="6385" name="Text Box 241"/>
          <p:cNvSpPr txBox="1">
            <a:spLocks noChangeArrowheads="1"/>
          </p:cNvSpPr>
          <p:nvPr/>
        </p:nvSpPr>
        <p:spPr bwMode="auto">
          <a:xfrm>
            <a:off x="468313" y="2565400"/>
            <a:ext cx="6477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Al</a:t>
            </a:r>
          </a:p>
        </p:txBody>
      </p:sp>
      <p:sp>
        <p:nvSpPr>
          <p:cNvPr id="6386" name="Text Box 242"/>
          <p:cNvSpPr txBox="1">
            <a:spLocks noChangeArrowheads="1"/>
          </p:cNvSpPr>
          <p:nvPr/>
        </p:nvSpPr>
        <p:spPr bwMode="auto">
          <a:xfrm>
            <a:off x="539750" y="3429000"/>
            <a:ext cx="13684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Hg(II)</a:t>
            </a:r>
          </a:p>
        </p:txBody>
      </p:sp>
      <p:sp>
        <p:nvSpPr>
          <p:cNvPr id="6387" name="Text Box 243"/>
          <p:cNvSpPr txBox="1">
            <a:spLocks noChangeArrowheads="1"/>
          </p:cNvSpPr>
          <p:nvPr/>
        </p:nvSpPr>
        <p:spPr bwMode="auto">
          <a:xfrm>
            <a:off x="539750" y="4365625"/>
            <a:ext cx="10795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Ag</a:t>
            </a:r>
          </a:p>
        </p:txBody>
      </p:sp>
      <p:sp>
        <p:nvSpPr>
          <p:cNvPr id="6388" name="Text Box 244"/>
          <p:cNvSpPr txBox="1">
            <a:spLocks noChangeArrowheads="1"/>
          </p:cNvSpPr>
          <p:nvPr/>
        </p:nvSpPr>
        <p:spPr bwMode="auto">
          <a:xfrm>
            <a:off x="468313" y="5229225"/>
            <a:ext cx="863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Zn</a:t>
            </a:r>
          </a:p>
        </p:txBody>
      </p:sp>
      <p:sp>
        <p:nvSpPr>
          <p:cNvPr id="6389" name="Text Box 245"/>
          <p:cNvSpPr txBox="1">
            <a:spLocks noChangeArrowheads="1"/>
          </p:cNvSpPr>
          <p:nvPr/>
        </p:nvSpPr>
        <p:spPr bwMode="auto">
          <a:xfrm>
            <a:off x="468313" y="6021388"/>
            <a:ext cx="10080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NH</a:t>
            </a:r>
            <a:r>
              <a:rPr lang="fr-CA" altLang="en-US" sz="3200" b="1" baseline="-2500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6390" name="Text Box 246"/>
          <p:cNvSpPr txBox="1">
            <a:spLocks noChangeArrowheads="1"/>
          </p:cNvSpPr>
          <p:nvPr/>
        </p:nvSpPr>
        <p:spPr bwMode="auto">
          <a:xfrm>
            <a:off x="468313" y="1052513"/>
            <a:ext cx="6477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K</a:t>
            </a:r>
            <a:r>
              <a:rPr lang="fr-CA" altLang="en-US" sz="3200" b="1" baseline="30000">
                <a:solidFill>
                  <a:schemeClr val="bg1"/>
                </a:solidFill>
              </a:rPr>
              <a:t>+</a:t>
            </a:r>
          </a:p>
        </p:txBody>
      </p:sp>
      <p:sp>
        <p:nvSpPr>
          <p:cNvPr id="6391" name="Text Box 247"/>
          <p:cNvSpPr txBox="1">
            <a:spLocks noChangeArrowheads="1"/>
          </p:cNvSpPr>
          <p:nvPr/>
        </p:nvSpPr>
        <p:spPr bwMode="auto">
          <a:xfrm>
            <a:off x="1908175" y="404813"/>
            <a:ext cx="8651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Cl</a:t>
            </a:r>
            <a:r>
              <a:rPr lang="fr-CA" altLang="en-US" sz="3200" b="1" baseline="3000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6392" name="Text Box 248"/>
          <p:cNvSpPr txBox="1">
            <a:spLocks noChangeArrowheads="1"/>
          </p:cNvSpPr>
          <p:nvPr/>
        </p:nvSpPr>
        <p:spPr bwMode="auto">
          <a:xfrm>
            <a:off x="1908175" y="404813"/>
            <a:ext cx="8651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Cl</a:t>
            </a:r>
            <a:endParaRPr lang="fr-CA" altLang="en-US" sz="3200" b="1" baseline="30000">
              <a:solidFill>
                <a:schemeClr val="bg1"/>
              </a:solidFill>
            </a:endParaRPr>
          </a:p>
        </p:txBody>
      </p:sp>
      <p:sp>
        <p:nvSpPr>
          <p:cNvPr id="6393" name="Text Box 249"/>
          <p:cNvSpPr txBox="1">
            <a:spLocks noChangeArrowheads="1"/>
          </p:cNvSpPr>
          <p:nvPr/>
        </p:nvSpPr>
        <p:spPr bwMode="auto">
          <a:xfrm>
            <a:off x="468313" y="1773238"/>
            <a:ext cx="12239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Mg</a:t>
            </a:r>
            <a:r>
              <a:rPr lang="fr-CA" altLang="en-US" sz="3200" b="1" baseline="30000">
                <a:solidFill>
                  <a:schemeClr val="bg1"/>
                </a:solidFill>
              </a:rPr>
              <a:t>+2</a:t>
            </a:r>
          </a:p>
        </p:txBody>
      </p:sp>
      <p:sp>
        <p:nvSpPr>
          <p:cNvPr id="6394" name="Text Box 250"/>
          <p:cNvSpPr txBox="1">
            <a:spLocks noChangeArrowheads="1"/>
          </p:cNvSpPr>
          <p:nvPr/>
        </p:nvSpPr>
        <p:spPr bwMode="auto">
          <a:xfrm>
            <a:off x="1908175" y="404813"/>
            <a:ext cx="865188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>
                <a:solidFill>
                  <a:schemeClr val="bg1"/>
                </a:solidFill>
              </a:rPr>
              <a:t>Cl</a:t>
            </a:r>
            <a:endParaRPr lang="fr-CA" altLang="en-US" sz="3200" b="1" baseline="30000">
              <a:solidFill>
                <a:schemeClr val="bg1"/>
              </a:solidFill>
            </a:endParaRPr>
          </a:p>
        </p:txBody>
      </p:sp>
      <p:sp>
        <p:nvSpPr>
          <p:cNvPr id="6395" name="Text Box 251"/>
          <p:cNvSpPr txBox="1">
            <a:spLocks noChangeArrowheads="1"/>
          </p:cNvSpPr>
          <p:nvPr/>
        </p:nvSpPr>
        <p:spPr bwMode="auto">
          <a:xfrm>
            <a:off x="2771775" y="1916113"/>
            <a:ext cx="288925" cy="41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CA" altLang="en-US" sz="3200" b="1" baseline="-2500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72421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62428E-7 L 0.03941 0.0943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63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2" y="471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27746E-6 L 0.16146 4.27746E-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63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4.62428E-7 L 0.04723 0.1990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63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61" y="994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3.17919E-6 L 0.14166 -0.0002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63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083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6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83" grpId="0"/>
      <p:bldP spid="6384" grpId="0"/>
      <p:bldP spid="6390" grpId="0"/>
      <p:bldP spid="6391" grpId="0"/>
      <p:bldP spid="6392" grpId="0"/>
      <p:bldP spid="6393" grpId="0"/>
      <p:bldP spid="6394" grpId="0"/>
      <p:bldP spid="639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549275"/>
            <a:ext cx="8964612" cy="557688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fr-CA" altLang="en-US" sz="3600" b="1">
                <a:solidFill>
                  <a:srgbClr val="FFFFCC"/>
                </a:solidFill>
              </a:rPr>
              <a:t>1.Compléter grille</a:t>
            </a:r>
          </a:p>
          <a:p>
            <a:pPr algn="ctr" eaLnBrk="1" hangingPunct="1">
              <a:buFontTx/>
              <a:buNone/>
            </a:pPr>
            <a:endParaRPr lang="fr-CA" altLang="en-US" sz="1200" b="1">
              <a:solidFill>
                <a:srgbClr val="FFFFCC"/>
              </a:solidFill>
            </a:endParaRPr>
          </a:p>
          <a:p>
            <a:pPr algn="ctr" eaLnBrk="1" hangingPunct="1">
              <a:buFontTx/>
              <a:buNone/>
            </a:pPr>
            <a:r>
              <a:rPr lang="fr-CA" altLang="en-US" sz="3600" b="1">
                <a:solidFill>
                  <a:srgbClr val="FFFFCC"/>
                </a:solidFill>
              </a:rPr>
              <a:t>2. Faire verso de la page </a:t>
            </a:r>
            <a:r>
              <a:rPr lang="fr-CA" altLang="en-US" sz="2800" b="1" i="1">
                <a:solidFill>
                  <a:srgbClr val="FFFFCC"/>
                </a:solidFill>
              </a:rPr>
              <a:t>(formules fausses)</a:t>
            </a:r>
          </a:p>
          <a:p>
            <a:pPr algn="ctr" eaLnBrk="1" hangingPunct="1">
              <a:buFontTx/>
              <a:buNone/>
            </a:pPr>
            <a:endParaRPr lang="fr-CA" altLang="en-US" sz="1200" b="1" i="1">
              <a:solidFill>
                <a:srgbClr val="FFFFCC"/>
              </a:solidFill>
            </a:endParaRPr>
          </a:p>
          <a:p>
            <a:pPr algn="ctr" eaLnBrk="1" hangingPunct="1">
              <a:buFontTx/>
              <a:buNone/>
            </a:pPr>
            <a:r>
              <a:rPr lang="fr-CA" altLang="en-US" sz="3600" b="1">
                <a:solidFill>
                  <a:srgbClr val="FFFFCC"/>
                </a:solidFill>
              </a:rPr>
              <a:t>3. Exercices Page 99. </a:t>
            </a:r>
          </a:p>
          <a:p>
            <a:pPr algn="ctr" eaLnBrk="1" hangingPunct="1">
              <a:buFontTx/>
              <a:buNone/>
            </a:pPr>
            <a:r>
              <a:rPr lang="fr-CA" altLang="en-US" sz="3600" b="1">
                <a:solidFill>
                  <a:srgbClr val="FFFFCC"/>
                </a:solidFill>
              </a:rPr>
              <a:t> # 16 et 17</a:t>
            </a:r>
          </a:p>
          <a:p>
            <a:pPr algn="ctr" eaLnBrk="1" hangingPunct="1">
              <a:buFontTx/>
              <a:buNone/>
            </a:pPr>
            <a:r>
              <a:rPr lang="fr-CA" altLang="en-US" sz="3600" b="1">
                <a:solidFill>
                  <a:srgbClr val="FFFFCC"/>
                </a:solidFill>
              </a:rPr>
              <a:t>4. Exercices Page 100. </a:t>
            </a:r>
          </a:p>
          <a:p>
            <a:pPr algn="ctr" eaLnBrk="1" hangingPunct="1">
              <a:buFontTx/>
              <a:buNone/>
            </a:pPr>
            <a:r>
              <a:rPr lang="fr-CA" altLang="en-US" sz="3600" b="1">
                <a:solidFill>
                  <a:srgbClr val="FFFFCC"/>
                </a:solidFill>
              </a:rPr>
              <a:t> # 18 et 19</a:t>
            </a:r>
          </a:p>
          <a:p>
            <a:pPr eaLnBrk="1" hangingPunct="1">
              <a:buFontTx/>
              <a:buNone/>
            </a:pPr>
            <a:endParaRPr lang="fr-CA" altLang="en-US" sz="1200" b="1">
              <a:solidFill>
                <a:srgbClr val="FFFFCC"/>
              </a:solidFill>
            </a:endParaRPr>
          </a:p>
          <a:p>
            <a:pPr algn="ctr" eaLnBrk="1" hangingPunct="1">
              <a:buFontTx/>
              <a:buNone/>
            </a:pPr>
            <a:r>
              <a:rPr lang="fr-CA" altLang="en-US" sz="2800" i="1">
                <a:solidFill>
                  <a:srgbClr val="FFFFCC"/>
                </a:solidFill>
              </a:rPr>
              <a:t>(Vous pouvez vérifier vos réponses à la p.109)</a:t>
            </a:r>
          </a:p>
          <a:p>
            <a:pPr eaLnBrk="1" hangingPunct="1">
              <a:buFontTx/>
              <a:buNone/>
            </a:pPr>
            <a:r>
              <a:rPr lang="fr-CA" altLang="en-US" i="1">
                <a:solidFill>
                  <a:srgbClr val="FFFFCC"/>
                </a:solidFill>
              </a:rPr>
              <a:t>	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en-US"/>
          </a:p>
        </p:txBody>
      </p:sp>
      <p:sp>
        <p:nvSpPr>
          <p:cNvPr id="5632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altLang="en-US"/>
          </a:p>
        </p:txBody>
      </p:sp>
      <p:pic>
        <p:nvPicPr>
          <p:cNvPr id="5632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5888"/>
            <a:ext cx="9144000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en-US"/>
          </a:p>
        </p:txBody>
      </p:sp>
      <p:sp>
        <p:nvSpPr>
          <p:cNvPr id="57347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altLang="en-US"/>
          </a:p>
        </p:txBody>
      </p:sp>
      <p:pic>
        <p:nvPicPr>
          <p:cNvPr id="5734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12250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Espace réservé du contenu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289550"/>
          </a:xfrm>
        </p:spPr>
        <p:txBody>
          <a:bodyPr/>
          <a:lstStyle/>
          <a:p>
            <a:r>
              <a:rPr lang="fr-CA" altLang="en-US" sz="4400" b="1">
                <a:solidFill>
                  <a:srgbClr val="FFFF00"/>
                </a:solidFill>
              </a:rPr>
              <a:t>Lecture page 102 à 105</a:t>
            </a:r>
          </a:p>
          <a:p>
            <a:endParaRPr lang="fr-CA" altLang="en-US" sz="4400" b="1">
              <a:solidFill>
                <a:srgbClr val="FFFF00"/>
              </a:solidFill>
            </a:endParaRPr>
          </a:p>
          <a:p>
            <a:r>
              <a:rPr lang="fr-CA" altLang="en-US" sz="4400" b="1">
                <a:solidFill>
                  <a:srgbClr val="FFFF00"/>
                </a:solidFill>
              </a:rPr>
              <a:t>Complète ce que tu peux dans les pages 3-6 de ton feuillet à partir des informations du livre.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3595</TotalTime>
  <Words>1233</Words>
  <Application>Microsoft Macintosh PowerPoint</Application>
  <PresentationFormat>On-screen Show (4:3)</PresentationFormat>
  <Paragraphs>349</Paragraphs>
  <Slides>45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0" baseType="lpstr">
      <vt:lpstr>Arial</vt:lpstr>
      <vt:lpstr>Calibri</vt:lpstr>
      <vt:lpstr>Wingdings</vt:lpstr>
      <vt:lpstr>Lucida Handwriting</vt:lpstr>
      <vt:lpstr>Modèle par défaut</vt:lpstr>
      <vt:lpstr>Correction des exercices   Travail 1</vt:lpstr>
      <vt:lpstr>1. Nomme les molécules et ions suivants.</vt:lpstr>
      <vt:lpstr>Nomme les molécules et ions suivants.</vt:lpstr>
      <vt:lpstr>Nomme les molécules et ions suivants.</vt:lpstr>
      <vt:lpstr>Nomme les molécules et ions suivants.</vt:lpstr>
      <vt:lpstr>2. Dis combien il y a d’atome en tout dans les molécules suivantes.</vt:lpstr>
      <vt:lpstr>Dis combien il y a d’atome en tout dans les molécules suivantes.</vt:lpstr>
      <vt:lpstr>Dis combien il y a d’atome en tout dans les molécules suivantes.</vt:lpstr>
      <vt:lpstr>Dis combien il y a d’atome en tout dans les molécules suivantes.</vt:lpstr>
      <vt:lpstr>Dis combien il y a d’atome en tout dans les molécules suivantes.</vt:lpstr>
      <vt:lpstr>Dis combien il y a d’atome en tout dans les molécules suivantes.</vt:lpstr>
      <vt:lpstr>Correction des exercices   Travail 2</vt:lpstr>
      <vt:lpstr>PowerPoint Presentation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Donne la valence de chaque élément ou ion polyatomique dans les composés suivants.</vt:lpstr>
      <vt:lpstr>Fin de la correction   Notes : Comment écrire des formules chimiques</vt:lpstr>
      <vt:lpstr>Écriture des  formules chimiques (page 99) </vt:lpstr>
      <vt:lpstr>Méthode pour trouver la formule d’un composé  </vt:lpstr>
      <vt:lpstr>Écris les symboles des éléments avec leur nombre d’oxydation en plaçant le cation en  premier.</vt:lpstr>
      <vt:lpstr>Trouve le plus petit rapport entre les nombres d’oxydation en négligeant les signes + et –. </vt:lpstr>
      <vt:lpstr>Places le nombre d’oxydation du premier élément (ou le chiffre réduit que tu as obtenu lorsque tu as trouvé le plus petit rapport) comme indice du deuxième élément et vice-versa.  (On n’écrit pas l’indice 1) </vt:lpstr>
      <vt:lpstr>Vérification… </vt:lpstr>
      <vt:lpstr>Écris les symboles des éléments avec leur nombre d’oxydation en plaçant le cation en  premier.</vt:lpstr>
      <vt:lpstr>Trouve le plus petit rapport entre les nombres d’oxydation en négligeant les signes + et –. </vt:lpstr>
      <vt:lpstr>Places le nombre d’oxydation du premier élément (ou le chiffre réduit que tu as obtenu lorsque tu as trouvé le plus petit rapport) comme indice du deuxième élément et vice-versa.  (On n’écrit pas l’indice 1) </vt:lpstr>
      <vt:lpstr>Vérification… </vt:lpstr>
      <vt:lpstr>PowerPoint Presentation</vt:lpstr>
      <vt:lpstr>PowerPoint Presentation</vt:lpstr>
      <vt:lpstr>Exercices de pratique  A faire sur une feuille mobile.</vt:lpstr>
      <vt:lpstr>On se pratique à écrire des formules chimiques…</vt:lpstr>
      <vt:lpstr>Écris les formules chimiques des substances formées de ces ions.</vt:lpstr>
      <vt:lpstr>Correction</vt:lpstr>
      <vt:lpstr>Correction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menb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formules chimiques (page 95)</dc:title>
  <dc:creator>menb</dc:creator>
  <cp:lastModifiedBy>Christina Luce</cp:lastModifiedBy>
  <cp:revision>21</cp:revision>
  <dcterms:created xsi:type="dcterms:W3CDTF">2008-09-29T16:34:40Z</dcterms:created>
  <dcterms:modified xsi:type="dcterms:W3CDTF">2016-03-29T00:34:58Z</dcterms:modified>
</cp:coreProperties>
</file>