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10" r:id="rId3"/>
    <p:sldId id="263" r:id="rId4"/>
    <p:sldId id="311" r:id="rId5"/>
    <p:sldId id="312" r:id="rId6"/>
    <p:sldId id="313" r:id="rId7"/>
    <p:sldId id="264" r:id="rId8"/>
    <p:sldId id="265" r:id="rId9"/>
    <p:sldId id="314" r:id="rId10"/>
    <p:sldId id="315" r:id="rId11"/>
    <p:sldId id="316" r:id="rId12"/>
    <p:sldId id="317" r:id="rId13"/>
    <p:sldId id="322" r:id="rId14"/>
    <p:sldId id="260" r:id="rId15"/>
    <p:sldId id="323" r:id="rId16"/>
    <p:sldId id="324" r:id="rId17"/>
    <p:sldId id="325" r:id="rId18"/>
    <p:sldId id="326" r:id="rId19"/>
    <p:sldId id="261" r:id="rId20"/>
    <p:sldId id="327" r:id="rId21"/>
    <p:sldId id="328" r:id="rId22"/>
    <p:sldId id="329" r:id="rId23"/>
    <p:sldId id="330" r:id="rId24"/>
    <p:sldId id="331" r:id="rId25"/>
    <p:sldId id="272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0" r:id="rId35"/>
    <p:sldId id="341" r:id="rId36"/>
    <p:sldId id="342" r:id="rId37"/>
    <p:sldId id="343" r:id="rId38"/>
    <p:sldId id="344" r:id="rId39"/>
    <p:sldId id="345" r:id="rId40"/>
    <p:sldId id="346" r:id="rId41"/>
    <p:sldId id="347" r:id="rId42"/>
    <p:sldId id="348" r:id="rId43"/>
    <p:sldId id="349" r:id="rId44"/>
    <p:sldId id="350" r:id="rId45"/>
    <p:sldId id="351" r:id="rId46"/>
    <p:sldId id="352" r:id="rId47"/>
    <p:sldId id="353" r:id="rId48"/>
    <p:sldId id="354" r:id="rId49"/>
    <p:sldId id="355" r:id="rId50"/>
    <p:sldId id="356" r:id="rId51"/>
    <p:sldId id="357" r:id="rId52"/>
    <p:sldId id="358" r:id="rId53"/>
    <p:sldId id="359" r:id="rId54"/>
    <p:sldId id="360" r:id="rId55"/>
    <p:sldId id="361" r:id="rId56"/>
    <p:sldId id="362" r:id="rId57"/>
    <p:sldId id="363" r:id="rId58"/>
    <p:sldId id="364" r:id="rId59"/>
    <p:sldId id="365" r:id="rId60"/>
    <p:sldId id="366" r:id="rId6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63" autoAdjust="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81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93164-A784-44CA-A14D-45E4E45122DB}" type="datetimeFigureOut">
              <a:rPr lang="fr-FR" smtClean="0"/>
              <a:pPr/>
              <a:t>25/09/2018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3AB97-89B9-4640-8E2D-1A38EC709BD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1. Le numéro atomique d’un élément est 3, son nombre de protons est 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Numéro atomique = nombre de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43372" y="4286256"/>
            <a:ext cx="571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2. La configuration électronique finale du potassium est: 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971597" y="1484784"/>
          <a:ext cx="7776867" cy="5181600"/>
        </p:xfrm>
        <a:graphic>
          <a:graphicData uri="http://schemas.openxmlformats.org/drawingml/2006/table">
            <a:tbl>
              <a:tblPr/>
              <a:tblGrid>
                <a:gridCol w="429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6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9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3491880" y="5288340"/>
            <a:ext cx="57606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s</a:t>
            </a:r>
            <a:endParaRPr lang="fr-CA" sz="9600" b="1" baseline="30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-360548" y="2816932"/>
            <a:ext cx="3600400" cy="936104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115616" y="3356992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fr-CA" sz="9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9592" y="299695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755576" y="292494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ZoneTexte 10"/>
          <p:cNvSpPr txBox="1"/>
          <p:nvPr/>
        </p:nvSpPr>
        <p:spPr>
          <a:xfrm>
            <a:off x="467544" y="1412776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467544" y="2492896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3" name="ZoneTexte 12"/>
          <p:cNvSpPr txBox="1"/>
          <p:nvPr/>
        </p:nvSpPr>
        <p:spPr>
          <a:xfrm>
            <a:off x="467544" y="44371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2699792" y="5288340"/>
            <a:ext cx="86409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4</a:t>
            </a:r>
            <a:endParaRPr lang="fr-CA" sz="9600" b="1" baseline="30000" dirty="0">
              <a:solidFill>
                <a:srgbClr val="FF000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067944" y="5445224"/>
            <a:ext cx="648072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baseline="30000" dirty="0" smtClean="0">
                <a:solidFill>
                  <a:srgbClr val="FF0000"/>
                </a:solidFill>
              </a:rPr>
              <a:t>1</a:t>
            </a:r>
            <a:endParaRPr lang="fr-CA" sz="9600" b="1" baseline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9" grpId="0"/>
      <p:bldP spid="7" grpId="0" animBg="1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smtClean="0">
                <a:solidFill>
                  <a:srgbClr val="7030A0"/>
                </a:solidFill>
                <a:latin typeface="Times New Roman"/>
                <a:ea typeface="Times New Roman"/>
              </a:rPr>
              <a:t>3. Le nombre de neutrons dans le sodium est : </a:t>
            </a:r>
            <a:endParaRPr lang="fr-CA" b="1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785918" y="4786322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23-11 = 12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71440" y="1571612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neutrons = masse -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143240" y="2357430"/>
            <a:ext cx="2819400" cy="2590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214810" y="2779705"/>
            <a:ext cx="159543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9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</a:t>
            </a:r>
            <a:endParaRPr lang="fr-CA" sz="9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371840" y="2509830"/>
            <a:ext cx="842963" cy="2308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4800" dirty="0" smtClean="0"/>
              <a:t>23</a:t>
            </a:r>
            <a:r>
              <a:rPr lang="fr-CA" sz="4800" dirty="0"/>
              <a:t/>
            </a:r>
            <a:br>
              <a:rPr lang="fr-CA" sz="4800" dirty="0"/>
            </a:br>
            <a:r>
              <a:rPr lang="fr-CA" sz="4800" dirty="0"/>
              <a:t/>
            </a:r>
            <a:br>
              <a:rPr lang="fr-CA" sz="4800" dirty="0"/>
            </a:br>
            <a:r>
              <a:rPr lang="fr-CA" sz="4800" dirty="0" smtClean="0"/>
              <a:t>11</a:t>
            </a:r>
            <a:endParaRPr lang="fr-CA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8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4. La configuration électronique complète du fluore est: 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971597" y="1484784"/>
          <a:ext cx="7776867" cy="5181600"/>
        </p:xfrm>
        <a:graphic>
          <a:graphicData uri="http://schemas.openxmlformats.org/drawingml/2006/table">
            <a:tbl>
              <a:tblPr/>
              <a:tblGrid>
                <a:gridCol w="429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6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9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7740352" y="191683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5" name="ZoneTexte 4"/>
          <p:cNvSpPr txBox="1"/>
          <p:nvPr/>
        </p:nvSpPr>
        <p:spPr>
          <a:xfrm>
            <a:off x="5652120" y="5633372"/>
            <a:ext cx="136815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2p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5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56176" y="1988840"/>
            <a:ext cx="2592288" cy="504056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Rectangle 10"/>
          <p:cNvSpPr/>
          <p:nvPr/>
        </p:nvSpPr>
        <p:spPr>
          <a:xfrm>
            <a:off x="971600" y="1988840"/>
            <a:ext cx="936104" cy="504056"/>
          </a:xfrm>
          <a:prstGeom prst="rect">
            <a:avLst/>
          </a:prstGeom>
          <a:solidFill>
            <a:schemeClr val="accent2">
              <a:lumMod val="60000"/>
              <a:lumOff val="40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1043608" y="1484784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3" name="Rectangle 12"/>
          <p:cNvSpPr/>
          <p:nvPr/>
        </p:nvSpPr>
        <p:spPr>
          <a:xfrm>
            <a:off x="8316416" y="1484784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ZoneTexte 13"/>
          <p:cNvSpPr txBox="1"/>
          <p:nvPr/>
        </p:nvSpPr>
        <p:spPr>
          <a:xfrm>
            <a:off x="4283968" y="5633372"/>
            <a:ext cx="136815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2s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2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987824" y="5633372"/>
            <a:ext cx="136815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1s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2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6156176" y="205213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588224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020272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452320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7956376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395536" y="1412776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2" name="ZoneTexte 21"/>
          <p:cNvSpPr txBox="1"/>
          <p:nvPr/>
        </p:nvSpPr>
        <p:spPr>
          <a:xfrm>
            <a:off x="395536" y="2492896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3" name="ZoneTexte 22"/>
          <p:cNvSpPr txBox="1"/>
          <p:nvPr/>
        </p:nvSpPr>
        <p:spPr>
          <a:xfrm>
            <a:off x="395536" y="44371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5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5. L’élément qui possède 1 électron 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dans son sous-niveau « p » du 2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est : 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536" y="141277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95536" y="1988840"/>
            <a:ext cx="8501122" cy="428628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3419872" y="5013176"/>
            <a:ext cx="2716924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Bore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12160" y="1916832"/>
            <a:ext cx="2880320" cy="3024336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5796136" y="18448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-36512" y="1412776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-36512" y="2492896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-36512" y="44371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3" name="ZoneTexte 12"/>
          <p:cNvSpPr txBox="1"/>
          <p:nvPr/>
        </p:nvSpPr>
        <p:spPr>
          <a:xfrm>
            <a:off x="7092280" y="2780928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50000"/>
                  </a:schemeClr>
                </a:solidFill>
              </a:rPr>
              <a:t>p</a:t>
            </a:r>
            <a:endParaRPr lang="fr-CA" sz="9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12160" y="19168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7" grpId="0" animBg="1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6. L’azote possède combien d’électrons de valence 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971597" y="1484784"/>
          <a:ext cx="7776867" cy="5181600"/>
        </p:xfrm>
        <a:graphic>
          <a:graphicData uri="http://schemas.openxmlformats.org/drawingml/2006/table">
            <a:tbl>
              <a:tblPr/>
              <a:tblGrid>
                <a:gridCol w="429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6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9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1979712" y="5288340"/>
            <a:ext cx="381642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5 </a:t>
            </a:r>
            <a:r>
              <a:rPr lang="fr-CA" sz="5400" b="1" dirty="0" smtClean="0">
                <a:solidFill>
                  <a:srgbClr val="FF0000"/>
                </a:solidFill>
              </a:rPr>
              <a:t>é valence</a:t>
            </a:r>
            <a:endParaRPr lang="fr-CA" sz="5400" b="1" baseline="30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5591512" y="3345592"/>
            <a:ext cx="3286148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876256" y="191683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7. Le nom de l’élément qui possède 17 protons est :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ZoneTexte 3"/>
          <p:cNvSpPr txBox="1"/>
          <p:nvPr/>
        </p:nvSpPr>
        <p:spPr>
          <a:xfrm>
            <a:off x="2643174" y="5000636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Chlore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Numéro atomique = nombre de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8. L’atome neutre de l’élément possédant 25 électrons est celui du :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protons = nombre d’électrons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28728" y="5000636"/>
            <a:ext cx="70723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Manganèse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9. La notation de Lewis pour le bore est: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971597" y="1484784"/>
          <a:ext cx="7776867" cy="5181600"/>
        </p:xfrm>
        <a:graphic>
          <a:graphicData uri="http://schemas.openxmlformats.org/drawingml/2006/table">
            <a:tbl>
              <a:tblPr/>
              <a:tblGrid>
                <a:gridCol w="429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6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9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555776" y="1340768"/>
            <a:ext cx="259228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4000" b="1" dirty="0" smtClean="0">
                <a:solidFill>
                  <a:srgbClr val="FF0000"/>
                </a:solidFill>
              </a:rPr>
              <a:t>3 é valence</a:t>
            </a:r>
            <a:endParaRPr lang="fr-CA" sz="4000" b="1" baseline="30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4727416" y="3417600"/>
            <a:ext cx="3286148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012160" y="191683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2699792" y="2204864"/>
            <a:ext cx="2592288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  </a:t>
            </a:r>
            <a:r>
              <a:rPr lang="fr-CA" sz="20000" b="1" dirty="0" smtClean="0">
                <a:solidFill>
                  <a:srgbClr val="FF0000"/>
                </a:solidFill>
              </a:rPr>
              <a:t>B</a:t>
            </a:r>
            <a:endParaRPr lang="fr-CA" sz="200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3419872" y="249289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Ellipse 10"/>
          <p:cNvSpPr/>
          <p:nvPr/>
        </p:nvSpPr>
        <p:spPr>
          <a:xfrm>
            <a:off x="4139952" y="249289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Ellipse 11"/>
          <p:cNvSpPr/>
          <p:nvPr/>
        </p:nvSpPr>
        <p:spPr>
          <a:xfrm>
            <a:off x="2915816" y="321297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10. L’élément qui possède 5 électrons dans le 3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 est: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2064268"/>
            <a:ext cx="8501122" cy="428628"/>
          </a:xfrm>
          <a:prstGeom prst="rect">
            <a:avLst/>
          </a:prstGeom>
          <a:solidFill>
            <a:srgbClr val="4F81BD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6" name="Rectangle 5"/>
          <p:cNvSpPr/>
          <p:nvPr/>
        </p:nvSpPr>
        <p:spPr>
          <a:xfrm rot="5400000">
            <a:off x="5519504" y="2841536"/>
            <a:ext cx="3286148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804248" y="18448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2143108" y="5000636"/>
            <a:ext cx="566925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Phosphore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-36512" y="908720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-36512" y="1988840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-36512" y="393305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395536" y="205213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27584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940152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372200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6948264" y="1980129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</a:rPr>
              <a:t>11. </a:t>
            </a:r>
            <a:r>
              <a:rPr lang="fr-CA" b="1" dirty="0">
                <a:solidFill>
                  <a:srgbClr val="7030A0"/>
                </a:solidFill>
              </a:rPr>
              <a:t>Le phosphore possède des électrons dans combien de niveaux différents ?</a:t>
            </a:r>
            <a:br>
              <a:rPr lang="fr-CA" b="1" dirty="0">
                <a:solidFill>
                  <a:srgbClr val="7030A0"/>
                </a:solidFill>
              </a:rPr>
            </a:b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3000364" y="4929198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3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58" y="2071678"/>
            <a:ext cx="8501122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5" name="Ellipse 4"/>
          <p:cNvSpPr/>
          <p:nvPr/>
        </p:nvSpPr>
        <p:spPr>
          <a:xfrm>
            <a:off x="6858016" y="185736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-36512" y="972017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-36512" y="2052137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-36512" y="399635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 animBg="1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12. L’atome neutre de sodium possède combien d’électrons 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ZoneTexte 3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protons = nombre d’électrons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43174" y="5000636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11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13. Le fluore possède des électrons dans combien de sous-niveaux différents?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536" y="141277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2195736" y="5288340"/>
            <a:ext cx="460851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6000" b="1" dirty="0" smtClean="0">
                <a:solidFill>
                  <a:srgbClr val="FF0000"/>
                </a:solidFill>
              </a:rPr>
              <a:t>1s, 2s, 2p </a:t>
            </a:r>
            <a:r>
              <a:rPr lang="fr-CA" sz="9600" b="1" dirty="0" smtClean="0">
                <a:solidFill>
                  <a:srgbClr val="FF0000"/>
                </a:solidFill>
              </a:rPr>
              <a:t>: 3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12160" y="1916832"/>
            <a:ext cx="2880320" cy="504056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812360" y="18448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Rectangle 9"/>
          <p:cNvSpPr/>
          <p:nvPr/>
        </p:nvSpPr>
        <p:spPr>
          <a:xfrm>
            <a:off x="395536" y="1916832"/>
            <a:ext cx="936104" cy="504056"/>
          </a:xfrm>
          <a:prstGeom prst="rect">
            <a:avLst/>
          </a:prstGeom>
          <a:solidFill>
            <a:schemeClr val="accent2">
              <a:lumMod val="60000"/>
              <a:lumOff val="40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Rectangle 10"/>
          <p:cNvSpPr/>
          <p:nvPr/>
        </p:nvSpPr>
        <p:spPr>
          <a:xfrm>
            <a:off x="395536" y="1412776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8388424" y="1412776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14. L’atome de potassium possède combien de protons?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2643174" y="5000636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19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Numéro atomique = nombre de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13. Le phosphore possède des électrons dans combien de sous-niveaux différents?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536" y="141277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971600" y="5288340"/>
            <a:ext cx="6552728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6000" b="1" dirty="0" smtClean="0">
                <a:solidFill>
                  <a:srgbClr val="FF0000"/>
                </a:solidFill>
              </a:rPr>
              <a:t>1s, 2s, 2p, 3s, 3p</a:t>
            </a:r>
            <a:r>
              <a:rPr lang="fr-CA" sz="9600" b="1" dirty="0" smtClean="0">
                <a:solidFill>
                  <a:srgbClr val="FF0000"/>
                </a:solidFill>
              </a:rPr>
              <a:t>: 5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12160" y="1916832"/>
            <a:ext cx="2880320" cy="504056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804248" y="234888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Rectangle 9"/>
          <p:cNvSpPr/>
          <p:nvPr/>
        </p:nvSpPr>
        <p:spPr>
          <a:xfrm>
            <a:off x="395536" y="1916832"/>
            <a:ext cx="936104" cy="504056"/>
          </a:xfrm>
          <a:prstGeom prst="rect">
            <a:avLst/>
          </a:prstGeom>
          <a:solidFill>
            <a:schemeClr val="accent2">
              <a:lumMod val="60000"/>
              <a:lumOff val="40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Rectangle 10"/>
          <p:cNvSpPr/>
          <p:nvPr/>
        </p:nvSpPr>
        <p:spPr>
          <a:xfrm>
            <a:off x="395536" y="1412776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8388424" y="1412776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Rectangle 13"/>
          <p:cNvSpPr/>
          <p:nvPr/>
        </p:nvSpPr>
        <p:spPr>
          <a:xfrm>
            <a:off x="395536" y="2420888"/>
            <a:ext cx="936104" cy="504056"/>
          </a:xfrm>
          <a:prstGeom prst="rect">
            <a:avLst/>
          </a:prstGeom>
          <a:solidFill>
            <a:schemeClr val="accent1">
              <a:lumMod val="75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6012160" y="2420888"/>
            <a:ext cx="2880320" cy="504056"/>
          </a:xfrm>
          <a:prstGeom prst="rect">
            <a:avLst/>
          </a:prstGeom>
          <a:solidFill>
            <a:srgbClr val="C000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16. Le chlore possède combien d’électrons dans le sous-niveau « p » du 3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 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536" y="141277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95536" y="2492896"/>
            <a:ext cx="8501122" cy="428628"/>
          </a:xfrm>
          <a:prstGeom prst="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3851920" y="5288340"/>
            <a:ext cx="100811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5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12160" y="1916832"/>
            <a:ext cx="2880320" cy="3024336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740352" y="234888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Rectangle 9"/>
          <p:cNvSpPr/>
          <p:nvPr/>
        </p:nvSpPr>
        <p:spPr>
          <a:xfrm>
            <a:off x="6012160" y="2492896"/>
            <a:ext cx="432048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Rectangle 10"/>
          <p:cNvSpPr/>
          <p:nvPr/>
        </p:nvSpPr>
        <p:spPr>
          <a:xfrm>
            <a:off x="6444208" y="2492896"/>
            <a:ext cx="504056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6948264" y="2492896"/>
            <a:ext cx="504056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3" name="Rectangle 12"/>
          <p:cNvSpPr/>
          <p:nvPr/>
        </p:nvSpPr>
        <p:spPr>
          <a:xfrm>
            <a:off x="7452320" y="2492896"/>
            <a:ext cx="504056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Rectangle 13"/>
          <p:cNvSpPr/>
          <p:nvPr/>
        </p:nvSpPr>
        <p:spPr>
          <a:xfrm>
            <a:off x="7956376" y="2492896"/>
            <a:ext cx="504056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6" name="ZoneTexte 15"/>
          <p:cNvSpPr txBox="1"/>
          <p:nvPr/>
        </p:nvSpPr>
        <p:spPr>
          <a:xfrm>
            <a:off x="7308304" y="328498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2">
                    <a:lumMod val="75000"/>
                  </a:schemeClr>
                </a:solidFill>
              </a:rPr>
              <a:t>p</a:t>
            </a:r>
            <a:endParaRPr lang="fr-CA" sz="9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-36512" y="1412776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8" name="ZoneTexte 17"/>
          <p:cNvSpPr txBox="1"/>
          <p:nvPr/>
        </p:nvSpPr>
        <p:spPr>
          <a:xfrm>
            <a:off x="-36512" y="2492896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9" name="ZoneTexte 18"/>
          <p:cNvSpPr txBox="1"/>
          <p:nvPr/>
        </p:nvSpPr>
        <p:spPr>
          <a:xfrm>
            <a:off x="-36512" y="44371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7" grpId="0" animBg="1"/>
      <p:bldP spid="10" grpId="0" animBg="1"/>
      <p:bldP spid="13" grpId="0" animBg="1"/>
      <p:bldP spid="14" grpId="0" animBg="1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116632"/>
            <a:ext cx="8229600" cy="1143000"/>
          </a:xfrm>
        </p:spPr>
        <p:txBody>
          <a:bodyPr>
            <a:normAutofit/>
          </a:bodyPr>
          <a:lstStyle/>
          <a:p>
            <a:r>
              <a:rPr lang="fr-CA" sz="3300" b="1" dirty="0" smtClean="0">
                <a:solidFill>
                  <a:srgbClr val="7030A0"/>
                </a:solidFill>
              </a:rPr>
              <a:t>17. L’aluminium possède combien d’électrons dans son 2</a:t>
            </a:r>
            <a:r>
              <a:rPr lang="fr-CA" sz="3300" b="1" baseline="30000" dirty="0" smtClean="0">
                <a:solidFill>
                  <a:srgbClr val="7030A0"/>
                </a:solidFill>
              </a:rPr>
              <a:t>e</a:t>
            </a:r>
            <a:r>
              <a:rPr lang="fr-CA" sz="3300" b="1" dirty="0" smtClean="0">
                <a:solidFill>
                  <a:srgbClr val="7030A0"/>
                </a:solidFill>
              </a:rPr>
              <a:t> niveau d’énergie ?</a:t>
            </a:r>
            <a:endParaRPr lang="fr-CA" sz="3300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237855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19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8769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3000364" y="4929198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8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58" y="1484784"/>
            <a:ext cx="8319298" cy="432048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5" name="Ellipse 4"/>
          <p:cNvSpPr/>
          <p:nvPr/>
        </p:nvSpPr>
        <p:spPr>
          <a:xfrm>
            <a:off x="5868144" y="191683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395536" y="1548081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27584" y="148478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940152" y="148478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372200" y="148478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804248" y="147607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7236296" y="14127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7740352" y="14127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7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8172400" y="14127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8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-36512" y="980728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0" name="ZoneTexte 19"/>
          <p:cNvSpPr txBox="1"/>
          <p:nvPr/>
        </p:nvSpPr>
        <p:spPr>
          <a:xfrm>
            <a:off x="-36512" y="2060848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1" name="ZoneTexte 20"/>
          <p:cNvSpPr txBox="1"/>
          <p:nvPr/>
        </p:nvSpPr>
        <p:spPr>
          <a:xfrm>
            <a:off x="-36512" y="400506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 animBg="1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116632"/>
            <a:ext cx="8229600" cy="1143000"/>
          </a:xfrm>
        </p:spPr>
        <p:txBody>
          <a:bodyPr>
            <a:normAutofit/>
          </a:bodyPr>
          <a:lstStyle/>
          <a:p>
            <a:r>
              <a:rPr lang="fr-CA" sz="3300" b="1" dirty="0" smtClean="0">
                <a:solidFill>
                  <a:srgbClr val="7030A0"/>
                </a:solidFill>
              </a:rPr>
              <a:t>18.  Le dernier électron du phosphore est dans quel niveau d’énergie?</a:t>
            </a:r>
            <a:endParaRPr lang="fr-CA" sz="3300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97193" cy="5181600"/>
        </p:xfrm>
        <a:graphic>
          <a:graphicData uri="http://schemas.openxmlformats.org/drawingml/2006/table">
            <a:tbl>
              <a:tblPr/>
              <a:tblGrid>
                <a:gridCol w="479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6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0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14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0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55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21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30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9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30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305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4519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8104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8305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3000364" y="4929198"/>
            <a:ext cx="250774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3</a:t>
            </a:r>
            <a:r>
              <a:rPr lang="fr-CA" sz="9600" b="1" baseline="30000" dirty="0" smtClean="0">
                <a:solidFill>
                  <a:srgbClr val="FF0000"/>
                </a:solidFill>
              </a:rPr>
              <a:t>e</a:t>
            </a:r>
            <a:r>
              <a:rPr lang="fr-CA" sz="9600" b="1" dirty="0" smtClean="0">
                <a:solidFill>
                  <a:srgbClr val="FF0000"/>
                </a:solidFill>
              </a:rPr>
              <a:t> 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536" y="2060848"/>
            <a:ext cx="8496944" cy="432048"/>
          </a:xfrm>
          <a:prstGeom prst="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5" name="Ellipse 4"/>
          <p:cNvSpPr/>
          <p:nvPr/>
        </p:nvSpPr>
        <p:spPr>
          <a:xfrm>
            <a:off x="7020272" y="191683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-36512" y="980728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-36512" y="2060848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-36512" y="400506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 animBg="1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19. Le numéro atomique d’un élément est 5, son nombre de protons est :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Numéro atomique = nombre de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43174" y="5000636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5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20. Le numéro atomique d’un élément est 15. Son symbole est :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Ellipse 5"/>
          <p:cNvSpPr/>
          <p:nvPr/>
        </p:nvSpPr>
        <p:spPr>
          <a:xfrm>
            <a:off x="6858016" y="192880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ZoneTexte 6"/>
          <p:cNvSpPr txBox="1"/>
          <p:nvPr/>
        </p:nvSpPr>
        <p:spPr>
          <a:xfrm>
            <a:off x="3000364" y="4929198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>
                <a:solidFill>
                  <a:srgbClr val="FF0000"/>
                </a:solidFill>
              </a:rPr>
              <a:t>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21. Un atome neutre qui possède 7 électrons possède combien de protons?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protons = nombre d’électrons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43174" y="5000636"/>
            <a:ext cx="350046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7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22. La configuration électronique complète du chlore est: 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323528" y="1412776"/>
          <a:ext cx="8640958" cy="5181600"/>
        </p:xfrm>
        <a:graphic>
          <a:graphicData uri="http://schemas.openxmlformats.org/drawingml/2006/table">
            <a:tbl>
              <a:tblPr/>
              <a:tblGrid>
                <a:gridCol w="48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9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13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9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9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96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15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94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725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101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964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964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964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964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964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8798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9130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8964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7812360" y="234888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1691680" y="5561364"/>
            <a:ext cx="129614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1s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2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915816" y="5561364"/>
            <a:ext cx="129614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2s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2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139952" y="5561364"/>
            <a:ext cx="1440160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2p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6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508104" y="5561364"/>
            <a:ext cx="1440160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3s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2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948264" y="5561364"/>
            <a:ext cx="1440160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3p</a:t>
            </a:r>
            <a:r>
              <a:rPr lang="fr-CA" sz="6600" b="1" baseline="30000" dirty="0" smtClean="0">
                <a:solidFill>
                  <a:srgbClr val="FF0000"/>
                </a:solidFill>
              </a:rPr>
              <a:t>5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084168" y="1916832"/>
            <a:ext cx="2880320" cy="504056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4" name="Rectangle 23"/>
          <p:cNvSpPr/>
          <p:nvPr/>
        </p:nvSpPr>
        <p:spPr>
          <a:xfrm>
            <a:off x="395536" y="1916832"/>
            <a:ext cx="936104" cy="504056"/>
          </a:xfrm>
          <a:prstGeom prst="rect">
            <a:avLst/>
          </a:prstGeom>
          <a:solidFill>
            <a:schemeClr val="accent2">
              <a:lumMod val="60000"/>
              <a:lumOff val="40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5" name="Rectangle 24"/>
          <p:cNvSpPr/>
          <p:nvPr/>
        </p:nvSpPr>
        <p:spPr>
          <a:xfrm>
            <a:off x="395536" y="1412776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6" name="Rectangle 25"/>
          <p:cNvSpPr/>
          <p:nvPr/>
        </p:nvSpPr>
        <p:spPr>
          <a:xfrm>
            <a:off x="8532440" y="1412776"/>
            <a:ext cx="432048" cy="504056"/>
          </a:xfrm>
          <a:prstGeom prst="rect">
            <a:avLst/>
          </a:prstGeom>
          <a:solidFill>
            <a:srgbClr val="92D05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7" name="Rectangle 26"/>
          <p:cNvSpPr/>
          <p:nvPr/>
        </p:nvSpPr>
        <p:spPr>
          <a:xfrm>
            <a:off x="395536" y="2420888"/>
            <a:ext cx="936104" cy="504056"/>
          </a:xfrm>
          <a:prstGeom prst="rect">
            <a:avLst/>
          </a:prstGeom>
          <a:solidFill>
            <a:schemeClr val="accent1">
              <a:lumMod val="75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8" name="Rectangle 27"/>
          <p:cNvSpPr/>
          <p:nvPr/>
        </p:nvSpPr>
        <p:spPr>
          <a:xfrm>
            <a:off x="6084168" y="2420888"/>
            <a:ext cx="2880320" cy="504056"/>
          </a:xfrm>
          <a:prstGeom prst="rect">
            <a:avLst/>
          </a:prstGeom>
          <a:solidFill>
            <a:srgbClr val="C000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6" name="ZoneTexte 15"/>
          <p:cNvSpPr txBox="1"/>
          <p:nvPr/>
        </p:nvSpPr>
        <p:spPr>
          <a:xfrm>
            <a:off x="6084168" y="248418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516216" y="242088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092280" y="242088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524328" y="242088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7956376" y="241217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23. La représentation de Lewis pour l’arsenic est: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971597" y="1484784"/>
          <a:ext cx="7776867" cy="5181600"/>
        </p:xfrm>
        <a:graphic>
          <a:graphicData uri="http://schemas.openxmlformats.org/drawingml/2006/table">
            <a:tbl>
              <a:tblPr/>
              <a:tblGrid>
                <a:gridCol w="429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6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9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555776" y="1340768"/>
            <a:ext cx="259228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4000" b="1" dirty="0" smtClean="0">
                <a:solidFill>
                  <a:srgbClr val="FF0000"/>
                </a:solidFill>
              </a:rPr>
              <a:t>5 é valence</a:t>
            </a:r>
            <a:endParaRPr lang="fr-CA" sz="4000" b="1" baseline="30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5594932" y="3417600"/>
            <a:ext cx="3286148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876256" y="292494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2123728" y="2204864"/>
            <a:ext cx="3672408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  </a:t>
            </a:r>
            <a:r>
              <a:rPr lang="fr-CA" sz="20000" b="1" dirty="0" smtClean="0">
                <a:solidFill>
                  <a:srgbClr val="FF0000"/>
                </a:solidFill>
              </a:rPr>
              <a:t>As </a:t>
            </a:r>
            <a:endParaRPr lang="fr-CA" sz="200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3203848" y="249289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Ellipse 10"/>
          <p:cNvSpPr/>
          <p:nvPr/>
        </p:nvSpPr>
        <p:spPr>
          <a:xfrm>
            <a:off x="4139952" y="249289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Ellipse 11"/>
          <p:cNvSpPr/>
          <p:nvPr/>
        </p:nvSpPr>
        <p:spPr>
          <a:xfrm>
            <a:off x="2483768" y="3356992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3" name="Ellipse 12"/>
          <p:cNvSpPr/>
          <p:nvPr/>
        </p:nvSpPr>
        <p:spPr>
          <a:xfrm>
            <a:off x="3131840" y="4725144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Ellipse 13"/>
          <p:cNvSpPr/>
          <p:nvPr/>
        </p:nvSpPr>
        <p:spPr>
          <a:xfrm>
            <a:off x="5436096" y="4221088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24. Le nombre de neutrons d’un atome ayant le nombre de masse 31 et un numéro atomique de 15 est : 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785918" y="4143380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31-15 = 16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neutrons = masse -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25. Le fluore possède combien d’électrons dans son dernier niveau?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74756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312772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7158" y="1787332"/>
            <a:ext cx="8031266" cy="576064"/>
          </a:xfrm>
          <a:prstGeom prst="rect">
            <a:avLst/>
          </a:prstGeom>
          <a:solidFill>
            <a:srgbClr val="4F81BD">
              <a:alpha val="4392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746622" y="17153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4355976" y="5315724"/>
            <a:ext cx="99557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7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67544" y="1850629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9592" y="17873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012160" y="17873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44208" y="17873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948264" y="17873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452320" y="17873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7884368" y="17873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7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95536" y="928694"/>
            <a:ext cx="8501122" cy="484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26. L’élément qui possède un électron dans le sous niveau « s »    du 1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er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 rot="5400000">
            <a:off x="-1224644" y="2528900"/>
            <a:ext cx="3672408" cy="432048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323528" y="76470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1475656" y="4929198"/>
            <a:ext cx="5832648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Hydrogène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-720588" y="2528901"/>
            <a:ext cx="3672408" cy="432048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539552" y="2204864"/>
            <a:ext cx="3323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12" grpId="0" animBg="1"/>
      <p:bldP spid="12" grpId="1" animBg="1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27. Un élément de la même famille que le carbone mais situé dans la 3</a:t>
            </a:r>
            <a:r>
              <a:rPr lang="fr-CA" sz="3600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période a combien d’électrons de valence?</a:t>
            </a:r>
            <a:endParaRPr lang="fr-CA" sz="3600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3074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46875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7158" y="2564904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372200" y="18448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3995936" y="5288340"/>
            <a:ext cx="171565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4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67544" y="255619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9592" y="24928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012160" y="24928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44208" y="24928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-0.00348 0.084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28. L’élément qui a 11 protons et 12 neutrons a quel nombre de masse?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785918" y="4143380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11+12 = 23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masse= protons + neutrons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29. Le nom de l’élément situé sur la 2</a:t>
            </a:r>
            <a:r>
              <a:rPr lang="fr-CA" sz="3600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période ayant 3 électrons de valence est:</a:t>
            </a:r>
            <a:endParaRPr lang="fr-CA" sz="3600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3074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46875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7158" y="2064268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5868144" y="18448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3347864" y="5288340"/>
            <a:ext cx="2592288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Bore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67544" y="205213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9592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012160" y="198884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7158" y="1988840"/>
            <a:ext cx="8501122" cy="504056"/>
          </a:xfrm>
          <a:prstGeom prst="rect">
            <a:avLst/>
          </a:prstGeom>
          <a:solidFill>
            <a:srgbClr val="4F81BD">
              <a:alpha val="52941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1547664" y="3501008"/>
            <a:ext cx="3011796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5400" b="1" dirty="0" smtClean="0">
                <a:solidFill>
                  <a:srgbClr val="FF0000"/>
                </a:solidFill>
              </a:rPr>
              <a:t>Sodium</a:t>
            </a:r>
            <a:endParaRPr lang="fr-CA" sz="54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940152" y="1988840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rgbClr val="FFC000"/>
                </a:solidFill>
                <a:latin typeface="Arial Black" pitchFamily="34" charset="0"/>
                <a:cs typeface="Aharoni" pitchFamily="2" charset="-79"/>
              </a:rPr>
              <a:t>Al</a:t>
            </a:r>
            <a:endParaRPr lang="fr-CA" sz="3200" b="1" dirty="0">
              <a:solidFill>
                <a:srgbClr val="FFC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0" name="Rectangle 9"/>
          <p:cNvSpPr/>
          <p:nvPr/>
        </p:nvSpPr>
        <p:spPr>
          <a:xfrm rot="5400000">
            <a:off x="-1188640" y="2564904"/>
            <a:ext cx="3600400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251520" y="1844824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776936" y="2564904"/>
            <a:ext cx="2819400" cy="2590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CA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5848506" y="2987179"/>
            <a:ext cx="159543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9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</a:t>
            </a:r>
            <a:endParaRPr lang="fr-CA" sz="9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005536" y="2717304"/>
            <a:ext cx="842963" cy="2308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4800" dirty="0" smtClean="0"/>
              <a:t>23</a:t>
            </a:r>
            <a:r>
              <a:rPr lang="fr-CA" sz="4800" dirty="0"/>
              <a:t/>
            </a:r>
            <a:br>
              <a:rPr lang="fr-CA" sz="4800" dirty="0"/>
            </a:br>
            <a:r>
              <a:rPr lang="fr-CA" sz="4800" dirty="0"/>
              <a:t/>
            </a:r>
            <a:br>
              <a:rPr lang="fr-CA" sz="4800" dirty="0"/>
            </a:br>
            <a:r>
              <a:rPr lang="fr-CA" sz="4800" dirty="0" smtClean="0"/>
              <a:t>11</a:t>
            </a:r>
            <a:endParaRPr lang="fr-CA" sz="4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691680" y="5288340"/>
            <a:ext cx="578647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23-11 = 12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94122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30. L’alcalin situé dans la même période que l’aluminium  a combien de neutrons: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7" grpId="0" animBg="1"/>
      <p:bldP spid="11" grpId="0" animBg="1"/>
      <p:bldP spid="12" grpId="0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31. L’élément qui a la même notation de Lewis que le soufre mais qui est dans la 6</a:t>
            </a:r>
            <a:r>
              <a:rPr lang="fr-CA" sz="3600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période est:</a:t>
            </a:r>
            <a:endParaRPr lang="fr-CA" sz="3600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3074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46875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4077072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236296" y="242088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1979712" y="5171708"/>
            <a:ext cx="5832648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Polonium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00347 0.2208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32. Un atome avec 18 neutrons et 15 électrons a quel nombre de masse 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785918" y="4143380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18+15 = 33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masse= protons + neutrons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57158" y="200024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protons =  nombre électrons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33. Un atome dont la configuration électronique se termine par 3d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4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a quel nombre de protons?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9046" y="2046764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539552" y="134076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3707904" y="5288340"/>
            <a:ext cx="2592288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24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2735796" y="1592797"/>
            <a:ext cx="2088232" cy="4608512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3559710" y="3155484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7504" y="1412776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7504" y="2492896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7504" y="44371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6" name="Rectangle 15"/>
          <p:cNvSpPr/>
          <p:nvPr/>
        </p:nvSpPr>
        <p:spPr>
          <a:xfrm>
            <a:off x="535374" y="2924944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8" name="ZoneTexte 17"/>
          <p:cNvSpPr txBox="1"/>
          <p:nvPr/>
        </p:nvSpPr>
        <p:spPr>
          <a:xfrm>
            <a:off x="1475656" y="284422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1979712" y="285293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411760" y="285293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2915816" y="285293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771800" y="278092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09843 0.05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0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3293E-6 L 0.09843 0.0684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4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9843 0.0414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9" grpId="0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548680"/>
            <a:ext cx="853244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34. Un atome dont la configuration électronique se termine par 4d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2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a combien d’électrons sur son 3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9046" y="234931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539552" y="16433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3203848" y="5459740"/>
            <a:ext cx="216024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18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2735796" y="1895345"/>
            <a:ext cx="2088232" cy="4608512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3559710" y="3458032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7504" y="171532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7504" y="279544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7504" y="473966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6" name="Rectangle 15"/>
          <p:cNvSpPr/>
          <p:nvPr/>
        </p:nvSpPr>
        <p:spPr>
          <a:xfrm>
            <a:off x="535374" y="3717032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7" name="Rectangle 16"/>
          <p:cNvSpPr/>
          <p:nvPr/>
        </p:nvSpPr>
        <p:spPr>
          <a:xfrm>
            <a:off x="539552" y="2780928"/>
            <a:ext cx="936104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2" name="Rectangle 21"/>
          <p:cNvSpPr/>
          <p:nvPr/>
        </p:nvSpPr>
        <p:spPr>
          <a:xfrm>
            <a:off x="6156176" y="2708920"/>
            <a:ext cx="28083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3" name="Rectangle 22"/>
          <p:cNvSpPr/>
          <p:nvPr/>
        </p:nvSpPr>
        <p:spPr>
          <a:xfrm>
            <a:off x="1475656" y="3212976"/>
            <a:ext cx="46085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4" name="ZoneTexte 23"/>
          <p:cNvSpPr txBox="1"/>
          <p:nvPr/>
        </p:nvSpPr>
        <p:spPr>
          <a:xfrm>
            <a:off x="755576" y="270892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7308304" y="26369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3491880" y="314096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10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763688" y="3573016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09843 0.05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00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3293E-6 L 0.09843 0.0684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40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9843 0.0414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9" grpId="0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6" grpId="0" animBg="1"/>
      <p:bldP spid="17" grpId="0" animBg="1"/>
      <p:bldP spid="22" grpId="0" animBg="1"/>
      <p:bldP spid="23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35. Une atome dont la configuration électronique se termine par « p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5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 » fait partie de quelle famille 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02748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240764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2771800" y="5315724"/>
            <a:ext cx="604867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halogène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5904148" y="1880828"/>
            <a:ext cx="3096344" cy="2880320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6948264" y="2276872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p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5400000" flipV="1">
            <a:off x="6824616" y="2801296"/>
            <a:ext cx="2623560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36. Quel est le symbole chimique de l’élément ayant 74 protons 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8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9" name="Ellipse 8"/>
          <p:cNvSpPr/>
          <p:nvPr/>
        </p:nvSpPr>
        <p:spPr>
          <a:xfrm>
            <a:off x="2571736" y="342900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3000364" y="5216903"/>
            <a:ext cx="428628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W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37. Quel est le nom de l’atome ayant 4 électrons dans le sous-niveau 5d?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9046" y="2046764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539552" y="134076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1619672" y="5288340"/>
            <a:ext cx="6264696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Tungstène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2735796" y="1592797"/>
            <a:ext cx="2088232" cy="4608512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3559710" y="3155484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7504" y="1412776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7504" y="2492896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7504" y="44371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6" name="Rectangle 15"/>
          <p:cNvSpPr/>
          <p:nvPr/>
        </p:nvSpPr>
        <p:spPr>
          <a:xfrm>
            <a:off x="535374" y="3933056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8" name="ZoneTexte 17"/>
          <p:cNvSpPr txBox="1"/>
          <p:nvPr/>
        </p:nvSpPr>
        <p:spPr>
          <a:xfrm>
            <a:off x="1403648" y="385233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1907704" y="386104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339752" y="386104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2843808" y="386104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699792" y="378904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09843 0.05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0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3293E-6 L 0.09843 0.0684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4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9843 0.0414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9" grpId="0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332656"/>
            <a:ext cx="853244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38.  Le potassium possède combien d’électrons dans son 3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9046" y="234931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539552" y="16433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3203848" y="5459740"/>
            <a:ext cx="216024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8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7504" y="171532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7504" y="279544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7504" y="473966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7" name="Rectangle 16"/>
          <p:cNvSpPr/>
          <p:nvPr/>
        </p:nvSpPr>
        <p:spPr>
          <a:xfrm>
            <a:off x="539552" y="2780928"/>
            <a:ext cx="936104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2" name="Rectangle 21"/>
          <p:cNvSpPr/>
          <p:nvPr/>
        </p:nvSpPr>
        <p:spPr>
          <a:xfrm>
            <a:off x="6156176" y="2708920"/>
            <a:ext cx="28083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4" name="ZoneTexte 23"/>
          <p:cNvSpPr txBox="1"/>
          <p:nvPr/>
        </p:nvSpPr>
        <p:spPr>
          <a:xfrm>
            <a:off x="755576" y="270892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7308304" y="263691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401806" y="306896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09843 0.0599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0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3293E-6 L 0.09843 0.0684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40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9843 0.0414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7" grpId="0" animBg="1"/>
      <p:bldP spid="22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39. L’isotope de fer ayant une masse de 59 a combien de neutrons 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785918" y="4143380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59-26 = 33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neutrons = masse -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40. La masse atomique du chlore est:</a:t>
            </a: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ZoneTexte 3"/>
          <p:cNvSpPr txBox="1"/>
          <p:nvPr/>
        </p:nvSpPr>
        <p:spPr>
          <a:xfrm>
            <a:off x="2843808" y="4149080"/>
            <a:ext cx="37221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35.5 u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Sur le tableau….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41. Quelle est la configuration électronique finale d’un élément de la famille des alcalino-terreux?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90780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52879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 rot="5400000">
            <a:off x="-468560" y="3356992"/>
            <a:ext cx="3096344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3851920" y="5589240"/>
            <a:ext cx="2291716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s</a:t>
            </a:r>
            <a:r>
              <a:rPr lang="fr-CA" sz="9600" b="1" baseline="30000" dirty="0" smtClean="0">
                <a:solidFill>
                  <a:srgbClr val="FF0000"/>
                </a:solidFill>
              </a:rPr>
              <a:t>2</a:t>
            </a:r>
            <a:endParaRPr lang="fr-CA" sz="9600" b="1" baseline="300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-936612" y="2888940"/>
            <a:ext cx="3600400" cy="936104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95536" y="456370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99592" y="457241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39552" y="2492896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/>
              <a:t>s</a:t>
            </a:r>
            <a:endParaRPr lang="fr-CA" sz="9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42. L’élément qui a 5 électrons dans le sous-niveau « p » du 3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 est 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3074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23528" y="141277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1475656" y="5459740"/>
            <a:ext cx="5832648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Chlore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5580112" y="2420888"/>
            <a:ext cx="3672408" cy="2808312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7020272" y="2492896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p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1520" y="2492896"/>
            <a:ext cx="8501122" cy="484082"/>
          </a:xfrm>
          <a:prstGeom prst="rect">
            <a:avLst/>
          </a:prstGeom>
          <a:solidFill>
            <a:srgbClr val="4F81BD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674614" y="234888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9" grpId="0"/>
      <p:bldP spid="10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43. L’atome d’hydrogène possède combien de neutrons 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785918" y="4143380"/>
            <a:ext cx="57864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1 - 1 = 0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7158" y="27146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neutrons = masse -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44. Les électrons du dernier niveau du magnésium sont dans quel niveau?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57158" y="2071678"/>
            <a:ext cx="8501122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55576" y="191683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4067944" y="5013176"/>
            <a:ext cx="2291716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3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-36512" y="908720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-36512" y="1988840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-36512" y="393305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45. La configuration électronique finale de l’atome ayant 17 protons est 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827583" y="1484784"/>
          <a:ext cx="7772826" cy="5181600"/>
        </p:xfrm>
        <a:graphic>
          <a:graphicData uri="http://schemas.openxmlformats.org/drawingml/2006/table">
            <a:tbl>
              <a:tblPr/>
              <a:tblGrid>
                <a:gridCol w="4374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8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71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52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60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097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896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4194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2699792" y="5750004"/>
            <a:ext cx="172819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3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203848" y="5750004"/>
            <a:ext cx="172819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p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707904" y="5971927"/>
            <a:ext cx="648072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baseline="30000" dirty="0" smtClean="0">
                <a:solidFill>
                  <a:srgbClr val="FF0000"/>
                </a:solidFill>
              </a:rPr>
              <a:t>5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7584" y="2564904"/>
            <a:ext cx="777686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524328" y="242088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Rectangle 13"/>
          <p:cNvSpPr/>
          <p:nvPr/>
        </p:nvSpPr>
        <p:spPr>
          <a:xfrm rot="5400000">
            <a:off x="5580112" y="2420888"/>
            <a:ext cx="3672408" cy="2808312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ZoneTexte 14"/>
          <p:cNvSpPr txBox="1"/>
          <p:nvPr/>
        </p:nvSpPr>
        <p:spPr>
          <a:xfrm>
            <a:off x="7020272" y="2492896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p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940152" y="256490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372200" y="25736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6804248" y="25736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236296" y="25736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7668344" y="256490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251520" y="148478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2" name="ZoneTexte 21"/>
          <p:cNvSpPr txBox="1"/>
          <p:nvPr/>
        </p:nvSpPr>
        <p:spPr>
          <a:xfrm>
            <a:off x="251520" y="256490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3" name="ZoneTexte 22"/>
          <p:cNvSpPr txBox="1"/>
          <p:nvPr/>
        </p:nvSpPr>
        <p:spPr>
          <a:xfrm>
            <a:off x="251520" y="450912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5" grpId="0" animBg="1"/>
      <p:bldP spid="13" grpId="0" animBg="1"/>
      <p:bldP spid="7" grpId="0" animBg="1"/>
      <p:bldP spid="14" grpId="0" animBg="1"/>
      <p:bldP spid="15" grpId="0"/>
      <p:bldP spid="21" grpId="0"/>
      <p:bldP spid="22" grpId="0"/>
      <p:bldP spid="2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46. L’élément qui possède 3 électrons dans le 4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 est 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9382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95536" y="2564904"/>
            <a:ext cx="8501122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5868144" y="242088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2195736" y="5013176"/>
            <a:ext cx="4163924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Gallium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95536" y="24928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27584" y="24928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012160" y="24928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-36512" y="908720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3" name="ZoneTexte 12"/>
          <p:cNvSpPr txBox="1"/>
          <p:nvPr/>
        </p:nvSpPr>
        <p:spPr>
          <a:xfrm>
            <a:off x="-36512" y="1988840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-36512" y="393305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2" grpId="0"/>
      <p:bldP spid="13" grpId="0"/>
      <p:bldP spid="1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47. Le numéro atomique d’un atome ayant un nombre de masse de 78 et ayant 42 neutrons est :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ZoneTexte 3"/>
          <p:cNvSpPr txBox="1"/>
          <p:nvPr/>
        </p:nvSpPr>
        <p:spPr>
          <a:xfrm>
            <a:off x="1785918" y="4143380"/>
            <a:ext cx="66437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78 – 42 = 36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85720" y="3357562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Numéro atomique = nombre de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4282" y="2643182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protons =  masse - neutrons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48. L’atome ayant un numéro atomique de 31 se trouve dans quelle période?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2903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46704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85720" y="3029138"/>
            <a:ext cx="8501122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6" name="Ellipse 5"/>
          <p:cNvSpPr/>
          <p:nvPr/>
        </p:nvSpPr>
        <p:spPr>
          <a:xfrm>
            <a:off x="5868144" y="2877712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ZoneTexte 6"/>
          <p:cNvSpPr txBox="1"/>
          <p:nvPr/>
        </p:nvSpPr>
        <p:spPr>
          <a:xfrm>
            <a:off x="1785918" y="5243716"/>
            <a:ext cx="578647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4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-36512" y="148478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-36512" y="256490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0" name="ZoneTexte 9"/>
          <p:cNvSpPr txBox="1"/>
          <p:nvPr/>
        </p:nvSpPr>
        <p:spPr>
          <a:xfrm>
            <a:off x="-36512" y="450912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49. Un atome ayant 12 protons et 10 électrons a quelle charge ? ***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ZoneTexte 5"/>
          <p:cNvSpPr txBox="1"/>
          <p:nvPr/>
        </p:nvSpPr>
        <p:spPr>
          <a:xfrm>
            <a:off x="2428860" y="2859472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12 protons (+)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357422" y="3357562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10 électrons (-)</a:t>
            </a:r>
            <a:endParaRPr lang="fr-CA" sz="3600" b="1" dirty="0">
              <a:solidFill>
                <a:srgbClr val="0070C0"/>
              </a:solidFill>
            </a:endParaRPr>
          </a:p>
        </p:txBody>
      </p:sp>
      <p:cxnSp>
        <p:nvCxnSpPr>
          <p:cNvPr id="9" name="Connecteur droit 8"/>
          <p:cNvCxnSpPr/>
          <p:nvPr/>
        </p:nvCxnSpPr>
        <p:spPr>
          <a:xfrm>
            <a:off x="2285984" y="3929066"/>
            <a:ext cx="307183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285720" y="4073918"/>
            <a:ext cx="66437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+2 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50. Un atome ayant 100 protons a combien d’électrons quand il est neutre?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428728" y="3929066"/>
            <a:ext cx="66437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100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4282" y="2643182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électrons = nombre de protons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51. Un atome avec 81 neutrons et 56 électrons a quel nombre de masse 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071538" y="4143380"/>
            <a:ext cx="7358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81 + 56 = 137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85720" y="3000372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masse =  protons + neutrons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4282" y="2143116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d’électrons =  nombre de protons 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52. La configuration électronique finale de l’atome ayant 56 protons est : 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827583" y="1484784"/>
          <a:ext cx="7772826" cy="5181600"/>
        </p:xfrm>
        <a:graphic>
          <a:graphicData uri="http://schemas.openxmlformats.org/drawingml/2006/table">
            <a:tbl>
              <a:tblPr/>
              <a:tblGrid>
                <a:gridCol w="4374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8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71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52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60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097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4045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896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4194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40453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2699792" y="5750004"/>
            <a:ext cx="172819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6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203848" y="5750004"/>
            <a:ext cx="1728192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dirty="0" smtClean="0">
                <a:solidFill>
                  <a:srgbClr val="FF0000"/>
                </a:solidFill>
              </a:rPr>
              <a:t>S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707904" y="5971927"/>
            <a:ext cx="648072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6600" b="1" baseline="30000" dirty="0" smtClean="0">
                <a:solidFill>
                  <a:srgbClr val="FF0000"/>
                </a:solidFill>
              </a:rPr>
              <a:t>2</a:t>
            </a:r>
            <a:endParaRPr lang="fr-CA" sz="6600" b="1" baseline="30000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7584" y="4080492"/>
            <a:ext cx="7776864" cy="500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Rectangle 13"/>
          <p:cNvSpPr/>
          <p:nvPr/>
        </p:nvSpPr>
        <p:spPr>
          <a:xfrm rot="5400000">
            <a:off x="-576572" y="2888940"/>
            <a:ext cx="3672408" cy="864096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ZoneTexte 14"/>
          <p:cNvSpPr txBox="1"/>
          <p:nvPr/>
        </p:nvSpPr>
        <p:spPr>
          <a:xfrm>
            <a:off x="827584" y="2348880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827584" y="405965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rgbClr val="FF0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259632" y="4068361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rgbClr val="FF0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115616" y="3933056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2" name="ZoneTexte 21"/>
          <p:cNvSpPr txBox="1"/>
          <p:nvPr/>
        </p:nvSpPr>
        <p:spPr>
          <a:xfrm>
            <a:off x="251520" y="148478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3" name="ZoneTexte 22"/>
          <p:cNvSpPr txBox="1"/>
          <p:nvPr/>
        </p:nvSpPr>
        <p:spPr>
          <a:xfrm>
            <a:off x="251520" y="256490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4" name="ZoneTexte 23"/>
          <p:cNvSpPr txBox="1"/>
          <p:nvPr/>
        </p:nvSpPr>
        <p:spPr>
          <a:xfrm>
            <a:off x="251520" y="450912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5" grpId="0" animBg="1"/>
      <p:bldP spid="13" grpId="0" animBg="1"/>
      <p:bldP spid="14" grpId="0" animBg="1"/>
      <p:bldP spid="15" grpId="0"/>
      <p:bldP spid="7" grpId="0" animBg="1"/>
      <p:bldP spid="22" grpId="0"/>
      <p:bldP spid="23" grpId="0"/>
      <p:bldP spid="2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548680"/>
            <a:ext cx="853244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53. Un atome dont la configuration électronique se termine par 5d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6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a combien d’électrons sur son 4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e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niveau d’énergie?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9046" y="234931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539552" y="16433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 rot="5400000">
            <a:off x="2807804" y="1952836"/>
            <a:ext cx="2088232" cy="4608512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3" name="ZoneTexte 12"/>
          <p:cNvSpPr txBox="1"/>
          <p:nvPr/>
        </p:nvSpPr>
        <p:spPr>
          <a:xfrm>
            <a:off x="107504" y="171532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7504" y="279544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7504" y="473966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7" name="Rectangle 16"/>
          <p:cNvSpPr/>
          <p:nvPr/>
        </p:nvSpPr>
        <p:spPr>
          <a:xfrm>
            <a:off x="539552" y="3288404"/>
            <a:ext cx="936104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2" name="Rectangle 21"/>
          <p:cNvSpPr/>
          <p:nvPr/>
        </p:nvSpPr>
        <p:spPr>
          <a:xfrm>
            <a:off x="6156176" y="3212976"/>
            <a:ext cx="28083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3" name="Rectangle 22"/>
          <p:cNvSpPr/>
          <p:nvPr/>
        </p:nvSpPr>
        <p:spPr>
          <a:xfrm>
            <a:off x="1475656" y="3792460"/>
            <a:ext cx="46085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4" name="ZoneTexte 23"/>
          <p:cNvSpPr txBox="1"/>
          <p:nvPr/>
        </p:nvSpPr>
        <p:spPr>
          <a:xfrm>
            <a:off x="755576" y="32129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7380312" y="32129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3203848" y="3717032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10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3563888" y="4149080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4932040" y="3587532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d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979712" y="5805264"/>
            <a:ext cx="6984776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9" name="ZoneTexte 18"/>
          <p:cNvSpPr txBox="1"/>
          <p:nvPr/>
        </p:nvSpPr>
        <p:spPr>
          <a:xfrm>
            <a:off x="4644008" y="573325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14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483768" y="5288340"/>
            <a:ext cx="216024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32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09843 0.0599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00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3293E-6 L 0.09843 0.0684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4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9843 0.0414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43 0.05995 L 0.14583 0.3620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0" y="15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3" grpId="1"/>
      <p:bldP spid="13" grpId="2"/>
      <p:bldP spid="14" grpId="0"/>
      <p:bldP spid="14" grpId="1"/>
      <p:bldP spid="14" grpId="2"/>
      <p:bldP spid="15" grpId="0"/>
      <p:bldP spid="15" grpId="1"/>
      <p:bldP spid="15" grpId="2"/>
      <p:bldP spid="17" grpId="0" animBg="1"/>
      <p:bldP spid="22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54. La représentation de Lewis d’un atome se terminant par 3p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3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est 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6" name="Group 4"/>
          <p:cNvGraphicFramePr>
            <a:graphicFrameLocks noGrp="1"/>
          </p:cNvGraphicFramePr>
          <p:nvPr/>
        </p:nvGraphicFramePr>
        <p:xfrm>
          <a:off x="971597" y="1484784"/>
          <a:ext cx="7776867" cy="5181600"/>
        </p:xfrm>
        <a:graphic>
          <a:graphicData uri="http://schemas.openxmlformats.org/drawingml/2006/table">
            <a:tbl>
              <a:tblPr/>
              <a:tblGrid>
                <a:gridCol w="429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97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6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9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229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08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3375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322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6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555776" y="1340768"/>
            <a:ext cx="259228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4000" b="1" dirty="0" smtClean="0">
                <a:solidFill>
                  <a:srgbClr val="FF0000"/>
                </a:solidFill>
              </a:rPr>
              <a:t>5 é valence</a:t>
            </a:r>
            <a:endParaRPr lang="fr-CA" sz="4000" b="1" baseline="30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5594932" y="3417600"/>
            <a:ext cx="3286148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6876256" y="242088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2123728" y="2204864"/>
            <a:ext cx="3672408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    </a:t>
            </a:r>
            <a:r>
              <a:rPr lang="fr-CA" sz="20000" b="1" dirty="0" smtClean="0">
                <a:solidFill>
                  <a:srgbClr val="FF0000"/>
                </a:solidFill>
              </a:rPr>
              <a:t>X </a:t>
            </a:r>
            <a:endParaRPr lang="fr-CA" sz="200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3491880" y="249289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Ellipse 10"/>
          <p:cNvSpPr/>
          <p:nvPr/>
        </p:nvSpPr>
        <p:spPr>
          <a:xfrm>
            <a:off x="4427984" y="2492896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Ellipse 11"/>
          <p:cNvSpPr/>
          <p:nvPr/>
        </p:nvSpPr>
        <p:spPr>
          <a:xfrm>
            <a:off x="2843808" y="3284984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3" name="Ellipse 12"/>
          <p:cNvSpPr/>
          <p:nvPr/>
        </p:nvSpPr>
        <p:spPr>
          <a:xfrm>
            <a:off x="3419872" y="4797152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4" name="Ellipse 13"/>
          <p:cNvSpPr/>
          <p:nvPr/>
        </p:nvSpPr>
        <p:spPr>
          <a:xfrm>
            <a:off x="5076056" y="4221088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55. Un atome neutre ayant 45 électrons et 56 neutrons a quel nombre de masse?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1071538" y="4143380"/>
            <a:ext cx="7358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b="1" dirty="0" smtClean="0">
                <a:solidFill>
                  <a:srgbClr val="FF0000"/>
                </a:solidFill>
              </a:rPr>
              <a:t>45 + 56 = 101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85720" y="3000372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de masse =  protons + neutrons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4282" y="2143116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Nombre d’électrons =  nombre de protons </a:t>
            </a:r>
            <a:endParaRPr lang="fr-CA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56. La famille qui se termine par la configuration électronique « p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6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 » est: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90780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52879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1763688" y="5373216"/>
            <a:ext cx="604867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Gaz rares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5904148" y="2168860"/>
            <a:ext cx="3096344" cy="2880320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6948264" y="2564904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75000"/>
                  </a:schemeClr>
                </a:solidFill>
              </a:rPr>
              <a:t>p</a:t>
            </a:r>
            <a:endParaRPr lang="fr-CA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5400000" flipV="1">
            <a:off x="7328672" y="3089328"/>
            <a:ext cx="2623560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ZoneTexte 10"/>
          <p:cNvSpPr txBox="1"/>
          <p:nvPr/>
        </p:nvSpPr>
        <p:spPr>
          <a:xfrm>
            <a:off x="6012160" y="256490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44208" y="25736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948264" y="25736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380312" y="257361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7812360" y="256490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5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8388424" y="256490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4016" y="269776"/>
            <a:ext cx="8748464" cy="1143000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57. L’élément dont la configuration électronique se termine par 4f</a:t>
            </a:r>
            <a:r>
              <a:rPr lang="fr-CA" b="1" baseline="30000" dirty="0" smtClean="0">
                <a:solidFill>
                  <a:srgbClr val="7030A0"/>
                </a:solidFill>
                <a:latin typeface="Times New Roman"/>
                <a:ea typeface="Times New Roman"/>
              </a:rPr>
              <a:t>3</a:t>
            </a: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 a combien d’électrons dans son niveau 4?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69046" y="234931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539552" y="164331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9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06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5508104" y="5288340"/>
            <a:ext cx="216024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21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7504" y="171532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7504" y="279544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7504" y="473966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  <p:sp>
        <p:nvSpPr>
          <p:cNvPr id="17" name="Rectangle 16"/>
          <p:cNvSpPr/>
          <p:nvPr/>
        </p:nvSpPr>
        <p:spPr>
          <a:xfrm>
            <a:off x="539552" y="3288404"/>
            <a:ext cx="936104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2" name="Rectangle 21"/>
          <p:cNvSpPr/>
          <p:nvPr/>
        </p:nvSpPr>
        <p:spPr>
          <a:xfrm>
            <a:off x="6156176" y="3212976"/>
            <a:ext cx="28083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3" name="Rectangle 22"/>
          <p:cNvSpPr/>
          <p:nvPr/>
        </p:nvSpPr>
        <p:spPr>
          <a:xfrm>
            <a:off x="1475656" y="3792460"/>
            <a:ext cx="4608512" cy="4286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4" name="ZoneTexte 23"/>
          <p:cNvSpPr txBox="1"/>
          <p:nvPr/>
        </p:nvSpPr>
        <p:spPr>
          <a:xfrm>
            <a:off x="755576" y="32129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7380312" y="32129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6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3203848" y="3717032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10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107504" y="328498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4 5 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20" name="Rectangle 19"/>
          <p:cNvSpPr/>
          <p:nvPr/>
        </p:nvSpPr>
        <p:spPr>
          <a:xfrm>
            <a:off x="1979712" y="5805264"/>
            <a:ext cx="1368152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1" name="ZoneTexte 20"/>
          <p:cNvSpPr txBox="1"/>
          <p:nvPr/>
        </p:nvSpPr>
        <p:spPr>
          <a:xfrm>
            <a:off x="2267744" y="579655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699792" y="566124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09843 0.0599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0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43293E-6 L 0.09843 0.0684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340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09843 0.0414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13784 0.362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00" y="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3" grpId="1"/>
      <p:bldP spid="13" grpId="2"/>
      <p:bldP spid="14" grpId="0"/>
      <p:bldP spid="14" grpId="1"/>
      <p:bldP spid="15" grpId="0"/>
      <p:bldP spid="15" grpId="1"/>
      <p:bldP spid="15" grpId="2"/>
      <p:bldP spid="17" grpId="0" animBg="1"/>
      <p:bldP spid="19" grpId="0"/>
      <p:bldP spid="19" grpId="1"/>
      <p:bldP spid="2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58. Quelle est la configuration électronique finale d’un élément de la famille 6?</a:t>
            </a:r>
            <a:endParaRPr lang="fr-CA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90780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528796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 rot="5400000">
            <a:off x="1979712" y="3861048"/>
            <a:ext cx="2088232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3851920" y="5589240"/>
            <a:ext cx="2291716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d</a:t>
            </a:r>
            <a:r>
              <a:rPr lang="fr-CA" sz="9600" b="1" baseline="30000" dirty="0" smtClean="0">
                <a:solidFill>
                  <a:srgbClr val="FF0000"/>
                </a:solidFill>
              </a:rPr>
              <a:t>4</a:t>
            </a:r>
            <a:endParaRPr lang="fr-CA" sz="9600" b="1" baseline="300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2627784" y="1772817"/>
            <a:ext cx="2088232" cy="4680520"/>
          </a:xfrm>
          <a:prstGeom prst="rect">
            <a:avLst/>
          </a:prstGeom>
          <a:solidFill>
            <a:srgbClr val="FFFF00">
              <a:alpha val="5411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331640" y="463571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835696" y="4644425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491880" y="3212976"/>
            <a:ext cx="792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9600" dirty="0" smtClean="0">
                <a:solidFill>
                  <a:schemeClr val="accent6">
                    <a:lumMod val="50000"/>
                  </a:schemeClr>
                </a:solidFill>
              </a:rPr>
              <a:t>d</a:t>
            </a:r>
            <a:endParaRPr lang="fr-CA" sz="9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267744" y="457241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3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771800" y="458112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latin typeface="Arial Black" pitchFamily="34" charset="0"/>
                <a:cs typeface="Aharoni" pitchFamily="2" charset="-79"/>
              </a:rPr>
              <a:t>4</a:t>
            </a:r>
            <a:endParaRPr lang="fr-CA" sz="3200" b="1" dirty="0"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fr-CA" sz="36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59. Un élément dont la notation de Lewis est comme celle de l’oxygène, mais qui a des électrons dans 6 niveaux différents: </a:t>
            </a:r>
            <a:endParaRPr lang="fr-CA" sz="3600" b="1" dirty="0">
              <a:solidFill>
                <a:srgbClr val="7030A0"/>
              </a:solidFill>
              <a:latin typeface="Times New Roman"/>
              <a:ea typeface="Times New Roman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302142"/>
            <a:ext cx="8229600" cy="4525963"/>
          </a:xfrm>
        </p:spPr>
        <p:txBody>
          <a:bodyPr/>
          <a:lstStyle/>
          <a:p>
            <a:endParaRPr lang="fr-CA"/>
          </a:p>
        </p:txBody>
      </p:sp>
      <p:graphicFrame>
        <p:nvGraphicFramePr>
          <p:cNvPr id="4" name="Group 4"/>
          <p:cNvGraphicFramePr>
            <a:graphicFrameLocks noGrp="1"/>
          </p:cNvGraphicFramePr>
          <p:nvPr/>
        </p:nvGraphicFramePr>
        <p:xfrm>
          <a:off x="395288" y="1640158"/>
          <a:ext cx="8424862" cy="5181600"/>
        </p:xfrm>
        <a:graphic>
          <a:graphicData uri="http://schemas.openxmlformats.org/drawingml/2006/table">
            <a:tbl>
              <a:tblPr/>
              <a:tblGrid>
                <a:gridCol w="465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2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59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51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8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6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99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831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7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67544" y="4293096"/>
            <a:ext cx="8501122" cy="428628"/>
          </a:xfrm>
          <a:prstGeom prst="rect">
            <a:avLst/>
          </a:prstGeom>
          <a:solidFill>
            <a:srgbClr val="4F81BD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Ellipse 6"/>
          <p:cNvSpPr/>
          <p:nvPr/>
        </p:nvSpPr>
        <p:spPr>
          <a:xfrm>
            <a:off x="7236296" y="2060848"/>
            <a:ext cx="785818" cy="714380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1259632" y="5517232"/>
            <a:ext cx="6408712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Polonium</a:t>
            </a:r>
            <a:endParaRPr lang="fr-CA" sz="96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67544" y="2727593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1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99592" y="26642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2</a:t>
            </a:r>
            <a:endParaRPr lang="fr-CA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-36512" y="1484784"/>
            <a:ext cx="504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1 2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2" name="ZoneTexte 11"/>
          <p:cNvSpPr txBox="1"/>
          <p:nvPr/>
        </p:nvSpPr>
        <p:spPr>
          <a:xfrm>
            <a:off x="-36512" y="2564904"/>
            <a:ext cx="5040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3 4 5 6</a:t>
            </a:r>
            <a:r>
              <a:rPr lang="fr-CA" sz="2800" dirty="0" smtClean="0"/>
              <a:t> </a:t>
            </a:r>
            <a:endParaRPr lang="fr-CA" sz="2800" dirty="0"/>
          </a:p>
        </p:txBody>
      </p:sp>
      <p:sp>
        <p:nvSpPr>
          <p:cNvPr id="13" name="ZoneTexte 12"/>
          <p:cNvSpPr txBox="1"/>
          <p:nvPr/>
        </p:nvSpPr>
        <p:spPr>
          <a:xfrm>
            <a:off x="-36512" y="450912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rgbClr val="7030A0"/>
                </a:solidFill>
                <a:latin typeface="Arial Black" pitchFamily="34" charset="0"/>
              </a:rPr>
              <a:t>7</a:t>
            </a:r>
            <a:endParaRPr lang="fr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00434 0.3155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8" grpId="0" animBg="1"/>
      <p:bldP spid="11" grpId="0"/>
      <p:bldP spid="12" grpId="0"/>
      <p:bldP spid="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60.  La charge d’un atome ayant 38 protons mais 36 électrons? ***</a:t>
            </a:r>
            <a:br>
              <a:rPr lang="fr-CA" b="1" dirty="0" smtClean="0">
                <a:solidFill>
                  <a:srgbClr val="7030A0"/>
                </a:solidFill>
                <a:latin typeface="Times New Roman"/>
                <a:ea typeface="Times New Roman"/>
              </a:rPr>
            </a:br>
            <a:endParaRPr lang="fr-CA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6" name="ZoneTexte 5"/>
          <p:cNvSpPr txBox="1"/>
          <p:nvPr/>
        </p:nvSpPr>
        <p:spPr>
          <a:xfrm>
            <a:off x="2428860" y="2859472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38 protons (+)</a:t>
            </a:r>
            <a:endParaRPr lang="fr-CA" sz="3600" b="1" dirty="0">
              <a:solidFill>
                <a:srgbClr val="0070C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357422" y="3357562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 smtClean="0">
                <a:solidFill>
                  <a:srgbClr val="0070C0"/>
                </a:solidFill>
              </a:rPr>
              <a:t>36 électrons (-)</a:t>
            </a:r>
            <a:endParaRPr lang="fr-CA" sz="3600" b="1" dirty="0">
              <a:solidFill>
                <a:srgbClr val="0070C0"/>
              </a:solidFill>
            </a:endParaRPr>
          </a:p>
        </p:txBody>
      </p:sp>
      <p:cxnSp>
        <p:nvCxnSpPr>
          <p:cNvPr id="9" name="Connecteur droit 8"/>
          <p:cNvCxnSpPr/>
          <p:nvPr/>
        </p:nvCxnSpPr>
        <p:spPr>
          <a:xfrm>
            <a:off x="2285984" y="3929066"/>
            <a:ext cx="307183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285720" y="4073918"/>
            <a:ext cx="66437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9600" b="1" dirty="0" smtClean="0">
                <a:solidFill>
                  <a:srgbClr val="FF0000"/>
                </a:solidFill>
              </a:rPr>
              <a:t>+2 </a:t>
            </a:r>
            <a:endParaRPr lang="fr-CA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1571</TotalTime>
  <Words>1369</Words>
  <Application>Microsoft Office PowerPoint</Application>
  <PresentationFormat>Affichage à l'écran (4:3)</PresentationFormat>
  <Paragraphs>327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6" baseType="lpstr">
      <vt:lpstr>Aharoni</vt:lpstr>
      <vt:lpstr>Arial</vt:lpstr>
      <vt:lpstr>Arial Black</vt:lpstr>
      <vt:lpstr>Calibri</vt:lpstr>
      <vt:lpstr>Times New Roman</vt:lpstr>
      <vt:lpstr>Thème Office</vt:lpstr>
      <vt:lpstr>1. Le numéro atomique d’un élément est 3, son nombre de protons est :</vt:lpstr>
      <vt:lpstr>2. La configuration électronique finale du potassium est: </vt:lpstr>
      <vt:lpstr>3. Le nombre de neutrons dans le sodium est : </vt:lpstr>
      <vt:lpstr>4. La configuration électronique complète du fluore est: </vt:lpstr>
      <vt:lpstr>5. L’élément qui possède 1 électron  dans son sous-niveau « p » du 2e niveau est : </vt:lpstr>
      <vt:lpstr>6. L’azote possède combien d’électrons de valence ?</vt:lpstr>
      <vt:lpstr>7. Le nom de l’élément qui possède 17 protons est : </vt:lpstr>
      <vt:lpstr>8. L’atome neutre de l’élément possédant 25 électrons est celui du : </vt:lpstr>
      <vt:lpstr>9. La notation de Lewis pour le bore est:</vt:lpstr>
      <vt:lpstr>10. L’élément qui possède 5 électrons dans le 3e niveau d’énergie est:</vt:lpstr>
      <vt:lpstr>11. Le phosphore possède des électrons dans combien de niveaux différents ? </vt:lpstr>
      <vt:lpstr>12. L’atome neutre de sodium possède combien d’électrons ? </vt:lpstr>
      <vt:lpstr>13. Le fluore possède des électrons dans combien de sous-niveaux différents?</vt:lpstr>
      <vt:lpstr>14. L’atome de potassium possède combien de protons? </vt:lpstr>
      <vt:lpstr>13. Le phosphore possède des électrons dans combien de sous-niveaux différents?</vt:lpstr>
      <vt:lpstr>16. Le chlore possède combien d’électrons dans le sous-niveau « p » du 3e niveau d’énergie ?</vt:lpstr>
      <vt:lpstr>17. L’aluminium possède combien d’électrons dans son 2e niveau d’énergie ?</vt:lpstr>
      <vt:lpstr>18.  Le dernier électron du phosphore est dans quel niveau d’énergie?</vt:lpstr>
      <vt:lpstr>19. Le numéro atomique d’un élément est 5, son nombre de protons est : </vt:lpstr>
      <vt:lpstr>20. Le numéro atomique d’un élément est 15. Son symbole est : </vt:lpstr>
      <vt:lpstr>21. Un atome neutre qui possède 7 électrons possède combien de protons?</vt:lpstr>
      <vt:lpstr>22. La configuration électronique complète du chlore est: </vt:lpstr>
      <vt:lpstr>23. La représentation de Lewis pour l’arsenic est:</vt:lpstr>
      <vt:lpstr>24. Le nombre de neutrons d’un atome ayant le nombre de masse 31 et un numéro atomique de 15 est :  </vt:lpstr>
      <vt:lpstr>25. Le fluore possède combien d’électrons dans son dernier niveau?</vt:lpstr>
      <vt:lpstr>26. L’élément qui possède un électron dans le sous niveau « s »    du 1er niveau</vt:lpstr>
      <vt:lpstr>27. Un élément de la même famille que le carbone mais situé dans la 3e période a combien d’électrons de valence?</vt:lpstr>
      <vt:lpstr>28. L’élément qui a 11 protons et 12 neutrons a quel nombre de masse? </vt:lpstr>
      <vt:lpstr>29. Le nom de l’élément situé sur la 2e période ayant 3 électrons de valence est:</vt:lpstr>
      <vt:lpstr>30. L’alcalin situé dans la même période que l’aluminium  a combien de neutrons:</vt:lpstr>
      <vt:lpstr>31. L’élément qui a la même notation de Lewis que le soufre mais qui est dans la 6e période est:</vt:lpstr>
      <vt:lpstr>32. Un atome avec 18 neutrons et 15 électrons a quel nombre de masse ? </vt:lpstr>
      <vt:lpstr>33. Un atome dont la configuration électronique se termine par 3d4 a quel nombre de protons?</vt:lpstr>
      <vt:lpstr>34. Un atome dont la configuration électronique se termine par 4d2 a combien d’électrons sur son 3e niveau d’énergie?</vt:lpstr>
      <vt:lpstr>35. Une atome dont la configuration électronique se termine par « p5 » fait partie de quelle famille ?</vt:lpstr>
      <vt:lpstr>36. Quel est le symbole chimique de l’élément ayant 74 protons ? </vt:lpstr>
      <vt:lpstr>37. Quel est le nom de l’atome ayant 4 électrons dans le sous-niveau 5d?</vt:lpstr>
      <vt:lpstr>38.  Le potassium possède combien d’électrons dans son 3e niveau d’énergie?</vt:lpstr>
      <vt:lpstr>39. L’isotope de fer ayant une masse de 59 a combien de neutrons ? </vt:lpstr>
      <vt:lpstr>40. La masse atomique du chlore est:</vt:lpstr>
      <vt:lpstr>41. Quelle est la configuration électronique finale d’un élément de la famille des alcalino-terreux?</vt:lpstr>
      <vt:lpstr>42. L’élément qui a 5 électrons dans le sous-niveau « p » du 3e niveau d’énergie est :</vt:lpstr>
      <vt:lpstr>43. L’atome d’hydrogène possède combien de neutrons ? </vt:lpstr>
      <vt:lpstr>44. Les électrons du dernier niveau du magnésium sont dans quel niveau?</vt:lpstr>
      <vt:lpstr>45. La configuration électronique finale de l’atome ayant 17 protons est :</vt:lpstr>
      <vt:lpstr>46. L’élément qui possède 3 électrons dans le 4e niveau d’énergie est :</vt:lpstr>
      <vt:lpstr>47. Le numéro atomique d’un atome ayant un nombre de masse de 78 et ayant 42 neutrons est : </vt:lpstr>
      <vt:lpstr>48. L’atome ayant un numéro atomique de 31 se trouve dans quelle période? </vt:lpstr>
      <vt:lpstr>49. Un atome ayant 12 protons et 10 électrons a quelle charge ? *** </vt:lpstr>
      <vt:lpstr>50. Un atome ayant 100 protons a combien d’électrons quand il est neutre? </vt:lpstr>
      <vt:lpstr>51. Un atome avec 81 neutrons et 56 électrons a quel nombre de masse ? </vt:lpstr>
      <vt:lpstr>52. La configuration électronique finale de l’atome ayant 56 protons est : </vt:lpstr>
      <vt:lpstr>53. Un atome dont la configuration électronique se termine par 5d6 a combien d’électrons sur son 4e niveau d’énergie?</vt:lpstr>
      <vt:lpstr>54. La représentation de Lewis d’un atome se terminant par 3p3 est :</vt:lpstr>
      <vt:lpstr>55. Un atome neutre ayant 45 électrons et 56 neutrons a quel nombre de masse? </vt:lpstr>
      <vt:lpstr>56. La famille qui se termine par la configuration électronique « p6 » est:</vt:lpstr>
      <vt:lpstr>57. L’élément dont la configuration électronique se termine par 4f3 a combien d’électrons dans son niveau 4?</vt:lpstr>
      <vt:lpstr>58. Quelle est la configuration électronique finale d’un élément de la famille 6?</vt:lpstr>
      <vt:lpstr>59. Un élément dont la notation de Lewis est comme celle de l’oxygène, mais qui a des électrons dans 6 niveaux différents: </vt:lpstr>
      <vt:lpstr>60.  La charge d’un atome ayant 38 protons mais 36 électrons? ***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Le numéro atomique d’un élément est 3, son nombre de protons est :</dc:title>
  <dc:creator>lucchris</dc:creator>
  <cp:lastModifiedBy>Luce, Christina (DSF-NE)</cp:lastModifiedBy>
  <cp:revision>20</cp:revision>
  <dcterms:created xsi:type="dcterms:W3CDTF">2011-04-05T18:16:19Z</dcterms:created>
  <dcterms:modified xsi:type="dcterms:W3CDTF">2018-09-25T15:15:26Z</dcterms:modified>
</cp:coreProperties>
</file>